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  <p:sldMasterId id="2147483694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2" r:id="rId4"/>
    <p:sldId id="264" r:id="rId5"/>
    <p:sldId id="26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4" r:id="rId14"/>
    <p:sldId id="280" r:id="rId15"/>
    <p:sldId id="281" r:id="rId16"/>
    <p:sldId id="282" r:id="rId17"/>
    <p:sldId id="283" r:id="rId18"/>
    <p:sldId id="269" r:id="rId19"/>
    <p:sldId id="270" r:id="rId20"/>
    <p:sldId id="271" r:id="rId21"/>
    <p:sldId id="259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61" userDrawn="1">
          <p15:clr>
            <a:srgbClr val="A4A3A4"/>
          </p15:clr>
        </p15:guide>
        <p15:guide id="3" orient="horz" pos="569" userDrawn="1">
          <p15:clr>
            <a:srgbClr val="A4A3A4"/>
          </p15:clr>
        </p15:guide>
        <p15:guide id="4" pos="38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027"/>
    <a:srgbClr val="3C3C3C"/>
    <a:srgbClr val="EFEFEF"/>
    <a:srgbClr val="3A3A3D"/>
    <a:srgbClr val="02AEF0"/>
    <a:srgbClr val="2C2C2E"/>
    <a:srgbClr val="828282"/>
    <a:srgbClr val="F9F9F9"/>
    <a:srgbClr val="2BB2ED"/>
    <a:srgbClr val="00A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36" autoAdjust="0"/>
    <p:restoredTop sz="91825" autoAdjust="0"/>
  </p:normalViewPr>
  <p:slideViewPr>
    <p:cSldViewPr snapToGrid="0">
      <p:cViewPr varScale="1">
        <p:scale>
          <a:sx n="119" d="100"/>
          <a:sy n="119" d="100"/>
        </p:scale>
        <p:origin x="108" y="144"/>
      </p:cViewPr>
      <p:guideLst>
        <p:guide orient="horz" pos="2160"/>
        <p:guide pos="3961"/>
        <p:guide orient="horz" pos="569"/>
        <p:guide pos="38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6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11E28-D637-41B9-953E-BB3A2A63BC75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0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4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19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400"/>
            </a:lvl1pPr>
          </a:lstStyle>
          <a:p>
            <a:fld id="{7C8A84C6-D19B-4334-B010-B601E71E6761}" type="datetimeFigureOut">
              <a:rPr lang="en-CA" smtClean="0"/>
              <a:pPr/>
              <a:t>2017-06-26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5" tIns="48327" rIns="96655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4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19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400"/>
            </a:lvl1pPr>
          </a:lstStyle>
          <a:p>
            <a:fld id="{16261EC7-9CEE-4AC0-B5A0-EB32C7396AF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08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Technical Evangelist for </a:t>
            </a:r>
            <a:r>
              <a:rPr lang="en-US" sz="1200" dirty="0" err="1"/>
              <a:t>Altaro</a:t>
            </a:r>
            <a:r>
              <a:rPr lang="en-US" sz="1200" dirty="0"/>
              <a:t> Software, providing community support, technical marketing and pre-sales expertise. </a:t>
            </a:r>
          </a:p>
          <a:p>
            <a:r>
              <a:rPr lang="en-US" sz="1200" dirty="0"/>
              <a:t>Prior to that I spent the last 14+ years providing technology solutions across several industry verticals including, education, fortune 500 manufacturing, healthcare and professional services working for MSPs and Internal IT Departments.</a:t>
            </a:r>
          </a:p>
          <a:p>
            <a:r>
              <a:rPr lang="en-US" sz="1200" dirty="0"/>
              <a:t>My focus has been in Virtualization, Cloud Services and the Microsoft Server Stack, with an emphasis on Hyper-V &amp; VMware and interacting with the IT community via blogs, social media and published writings.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1EC7-9CEE-4AC0-B5A0-EB32C7396AF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956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1EC7-9CEE-4AC0-B5A0-EB32C7396AFF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32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1EC7-9CEE-4AC0-B5A0-EB32C7396AFF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98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1EC7-9CEE-4AC0-B5A0-EB32C7396AFF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69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0"/>
          <a:stretch/>
        </p:blipFill>
        <p:spPr>
          <a:xfrm>
            <a:off x="-4957" y="150127"/>
            <a:ext cx="2162342" cy="6049369"/>
          </a:xfrm>
          <a:prstGeom prst="rect">
            <a:avLst/>
          </a:prstGeom>
        </p:spPr>
      </p:pic>
      <p:sp>
        <p:nvSpPr>
          <p:cNvPr id="3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973689" y="731032"/>
            <a:ext cx="4106408" cy="360363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 i="0" baseline="0">
                <a:solidFill>
                  <a:srgbClr val="3C3C3C"/>
                </a:solidFill>
                <a:latin typeface="Avenir Next LT Pro Demi"/>
                <a:cs typeface="Avenir Next LT Pro Demi"/>
              </a:defRPr>
            </a:lvl1pPr>
          </a:lstStyle>
          <a:p>
            <a:pPr lvl="0"/>
            <a:r>
              <a:rPr lang="en-US" dirty="0"/>
              <a:t>Team title</a:t>
            </a:r>
            <a:endParaRPr lang="en-CA" dirty="0"/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389931" y="4285050"/>
            <a:ext cx="1804622" cy="32760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EC491F"/>
                </a:solidFill>
                <a:latin typeface="AvenirNext LT Pro" charset="0"/>
                <a:ea typeface="AvenirNext LT Pro" charset="0"/>
                <a:cs typeface="AvenirNext LT Pro" charset="0"/>
              </a:defRPr>
            </a:lvl1pPr>
          </a:lstStyle>
          <a:p>
            <a:pPr lvl="0"/>
            <a:r>
              <a:rPr lang="en-US" dirty="0"/>
              <a:t>Position</a:t>
            </a:r>
            <a:endParaRPr lang="en-CA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2389931" y="2172357"/>
            <a:ext cx="1804621" cy="1802995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>
                <a:latin typeface="AvenirNext LT Pro"/>
              </a:defRPr>
            </a:lvl1pPr>
          </a:lstStyle>
          <a:p>
            <a:r>
              <a:rPr lang="en-CA" dirty="0"/>
              <a:t>Picture here</a:t>
            </a:r>
          </a:p>
        </p:txBody>
      </p:sp>
      <p:sp>
        <p:nvSpPr>
          <p:cNvPr id="5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389931" y="3990951"/>
            <a:ext cx="1804621" cy="360363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 b="0" i="0" baseline="0">
                <a:solidFill>
                  <a:srgbClr val="3C3C3C"/>
                </a:solidFill>
                <a:latin typeface="Avenir Next LT Pro Medium" charset="0"/>
                <a:ea typeface="Avenir Next LT Pro Medium" charset="0"/>
                <a:cs typeface="Avenir Next LT Pro Medium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CA" dirty="0"/>
          </a:p>
        </p:txBody>
      </p:sp>
      <p:sp>
        <p:nvSpPr>
          <p:cNvPr id="52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143822" y="4290856"/>
            <a:ext cx="1804622" cy="32760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EC491F"/>
                </a:solidFill>
                <a:latin typeface="AvenirNext LT Pro" charset="0"/>
                <a:ea typeface="AvenirNext LT Pro" charset="0"/>
                <a:cs typeface="AvenirNext LT Pro" charset="0"/>
              </a:defRPr>
            </a:lvl1pPr>
          </a:lstStyle>
          <a:p>
            <a:pPr lvl="0"/>
            <a:r>
              <a:rPr lang="en-US" dirty="0"/>
              <a:t>Position</a:t>
            </a:r>
            <a:endParaRPr lang="en-CA" dirty="0"/>
          </a:p>
        </p:txBody>
      </p:sp>
      <p:sp>
        <p:nvSpPr>
          <p:cNvPr id="53" name="Picture Placeholder 21"/>
          <p:cNvSpPr>
            <a:spLocks noGrp="1"/>
          </p:cNvSpPr>
          <p:nvPr>
            <p:ph type="pic" sz="quarter" idx="22" hasCustomPrompt="1"/>
          </p:nvPr>
        </p:nvSpPr>
        <p:spPr>
          <a:xfrm>
            <a:off x="5143822" y="2178163"/>
            <a:ext cx="1804621" cy="1802995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>
                <a:latin typeface="AvenirNext LT Pro"/>
              </a:defRPr>
            </a:lvl1pPr>
          </a:lstStyle>
          <a:p>
            <a:r>
              <a:rPr lang="en-CA" dirty="0"/>
              <a:t>Picture here</a:t>
            </a:r>
          </a:p>
        </p:txBody>
      </p:sp>
      <p:sp>
        <p:nvSpPr>
          <p:cNvPr id="54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143822" y="3996757"/>
            <a:ext cx="1804621" cy="360363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 b="0" i="0" baseline="0">
                <a:solidFill>
                  <a:srgbClr val="3C3C3C"/>
                </a:solidFill>
                <a:latin typeface="Avenir Next LT Pro Medium" charset="0"/>
                <a:ea typeface="Avenir Next LT Pro Medium" charset="0"/>
                <a:cs typeface="Avenir Next LT Pro Medium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CA" dirty="0"/>
          </a:p>
        </p:txBody>
      </p:sp>
      <p:sp>
        <p:nvSpPr>
          <p:cNvPr id="55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7822721" y="4285050"/>
            <a:ext cx="1804623" cy="32760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EC491F"/>
                </a:solidFill>
                <a:latin typeface="AvenirNext LT Pro" charset="0"/>
                <a:ea typeface="AvenirNext LT Pro" charset="0"/>
                <a:cs typeface="AvenirNext LT Pro" charset="0"/>
              </a:defRPr>
            </a:lvl1pPr>
          </a:lstStyle>
          <a:p>
            <a:pPr lvl="0"/>
            <a:r>
              <a:rPr lang="en-US" dirty="0"/>
              <a:t>Position</a:t>
            </a:r>
            <a:endParaRPr lang="en-CA" dirty="0"/>
          </a:p>
        </p:txBody>
      </p:sp>
      <p:sp>
        <p:nvSpPr>
          <p:cNvPr id="56" name="Picture Placeholder 21"/>
          <p:cNvSpPr>
            <a:spLocks noGrp="1"/>
          </p:cNvSpPr>
          <p:nvPr>
            <p:ph type="pic" sz="quarter" idx="25" hasCustomPrompt="1"/>
          </p:nvPr>
        </p:nvSpPr>
        <p:spPr>
          <a:xfrm>
            <a:off x="7822722" y="2172357"/>
            <a:ext cx="1804621" cy="1802995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>
                <a:latin typeface="AvenirNext LT Pro"/>
              </a:defRPr>
            </a:lvl1pPr>
          </a:lstStyle>
          <a:p>
            <a:r>
              <a:rPr lang="en-CA" dirty="0"/>
              <a:t>Picture here</a:t>
            </a: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7822722" y="3990951"/>
            <a:ext cx="1804621" cy="360363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 b="0" i="0" baseline="0">
                <a:solidFill>
                  <a:srgbClr val="3C3C3C"/>
                </a:solidFill>
                <a:latin typeface="Avenir Next LT Pro Medium" charset="0"/>
                <a:ea typeface="Avenir Next LT Pro Medium" charset="0"/>
                <a:cs typeface="Avenir Next LT Pro Medium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CA" dirty="0"/>
          </a:p>
        </p:txBody>
      </p:sp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74" y="1789152"/>
            <a:ext cx="333938" cy="54905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00" y="1789152"/>
            <a:ext cx="333938" cy="54905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105" y="1789152"/>
            <a:ext cx="333938" cy="5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909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t="7718" r="725" b="15531"/>
          <a:stretch/>
        </p:blipFill>
        <p:spPr>
          <a:xfrm>
            <a:off x="0" y="-1"/>
            <a:ext cx="12191999" cy="634437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3"/>
            <a:ext cx="12191999" cy="6344376"/>
          </a:xfrm>
          <a:prstGeom prst="rect">
            <a:avLst/>
          </a:prstGeom>
          <a:solidFill>
            <a:srgbClr val="2C2C2E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793068" y="3155156"/>
            <a:ext cx="4605867" cy="547688"/>
          </a:xfrm>
          <a:prstGeom prst="rect">
            <a:avLst/>
          </a:prstGeom>
        </p:spPr>
        <p:txBody>
          <a:bodyPr anchor="t" anchorCtr="1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0" dirty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rPr>
              <a:t>Final slide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4709832" y="6447725"/>
            <a:ext cx="2627041" cy="285502"/>
            <a:chOff x="7391876" y="7102227"/>
            <a:chExt cx="2627041" cy="285502"/>
          </a:xfrm>
        </p:grpSpPr>
        <p:sp>
          <p:nvSpPr>
            <p:cNvPr id="28" name="TextBox 27"/>
            <p:cNvSpPr txBox="1"/>
            <p:nvPr userDrawn="1"/>
          </p:nvSpPr>
          <p:spPr>
            <a:xfrm>
              <a:off x="7391876" y="7102227"/>
              <a:ext cx="12939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info@altaro.com</a:t>
              </a:r>
              <a:endParaRPr lang="en-US" sz="12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8739400" y="7110730"/>
              <a:ext cx="1279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www.altaro.com</a:t>
              </a:r>
              <a:endParaRPr lang="en-US" sz="12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8684152" y="7240727"/>
              <a:ext cx="50800" cy="55880"/>
            </a:xfrm>
            <a:prstGeom prst="ellipse">
              <a:avLst/>
            </a:prstGeom>
            <a:solidFill>
              <a:srgbClr val="EC49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264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lumn No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18" y="0"/>
            <a:ext cx="10175663" cy="151722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6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530776"/>
            <a:ext cx="5608320" cy="4565225"/>
          </a:xfrm>
          <a:prstGeom prst="rect">
            <a:avLst/>
          </a:prstGeom>
        </p:spPr>
        <p:txBody>
          <a:bodyPr lIns="0" tIns="91440" rIns="0" bIns="91440"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326293" y="1530776"/>
            <a:ext cx="5608320" cy="4565225"/>
          </a:xfrm>
          <a:prstGeom prst="rect">
            <a:avLst/>
          </a:prstGeom>
        </p:spPr>
        <p:txBody>
          <a:bodyPr lIns="0" tIns="91440" rIns="0" bIns="91440"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5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081351" y="-3688"/>
            <a:ext cx="6108095" cy="6858000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" y="8470"/>
            <a:ext cx="6083905" cy="6866467"/>
          </a:xfrm>
          <a:prstGeom prst="rect">
            <a:avLst/>
          </a:prstGeom>
          <a:solidFill>
            <a:srgbClr val="2C2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08943" y="6231915"/>
            <a:ext cx="3154032" cy="307777"/>
            <a:chOff x="7361982" y="7103242"/>
            <a:chExt cx="2365524" cy="307777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7361982" y="7103242"/>
              <a:ext cx="110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info@altaro.com</a:t>
              </a:r>
              <a:endParaRPr lang="en-US" sz="14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8633215" y="7103242"/>
              <a:ext cx="10942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www.altaro.com</a:t>
              </a:r>
              <a:endParaRPr lang="en-US" sz="14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8527158" y="7251274"/>
              <a:ext cx="50800" cy="55880"/>
            </a:xfrm>
            <a:prstGeom prst="ellipse">
              <a:avLst/>
            </a:prstGeom>
            <a:solidFill>
              <a:srgbClr val="EC49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54" y="2435161"/>
            <a:ext cx="2463200" cy="137006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081350" y="8467"/>
            <a:ext cx="6108095" cy="6858000"/>
          </a:xfrm>
          <a:prstGeom prst="rect">
            <a:avLst/>
          </a:prstGeom>
          <a:solidFill>
            <a:srgbClr val="2C2C2E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32461" y="2583839"/>
            <a:ext cx="4605867" cy="547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0" dirty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rPr>
              <a:t>MAIN TITLE LINE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832461" y="3131527"/>
            <a:ext cx="4605867" cy="547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Avenir Next LT Pro Medium" charset="0"/>
                <a:ea typeface="Avenir Next LT Pro Medium" charset="0"/>
                <a:cs typeface="Avenir Next LT Pro Medium" charset="0"/>
              </a:defRPr>
            </a:lvl1pPr>
          </a:lstStyle>
          <a:p>
            <a:r>
              <a:rPr lang="en-US" sz="2400" b="0" i="0" dirty="0">
                <a:solidFill>
                  <a:schemeClr val="bg1"/>
                </a:solidFill>
                <a:latin typeface="Avenir Next LT Pro Medium" charset="0"/>
                <a:ea typeface="Avenir Next LT Pro Medium" charset="0"/>
                <a:cs typeface="Avenir Next LT Pro Medium" charset="0"/>
              </a:rPr>
              <a:t>Subtitle Line</a:t>
            </a:r>
          </a:p>
        </p:txBody>
      </p:sp>
    </p:spTree>
    <p:extLst>
      <p:ext uri="{BB962C8B-B14F-4D97-AF65-F5344CB8AC3E}">
        <p14:creationId xmlns:p14="http://schemas.microsoft.com/office/powerpoint/2010/main" val="217629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ock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6" r="16034"/>
          <a:stretch/>
        </p:blipFill>
        <p:spPr>
          <a:xfrm>
            <a:off x="6083906" y="8467"/>
            <a:ext cx="6120000" cy="6854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081346" y="516"/>
            <a:ext cx="6108095" cy="6858000"/>
          </a:xfrm>
          <a:prstGeom prst="rect">
            <a:avLst/>
          </a:prstGeom>
          <a:solidFill>
            <a:srgbClr val="2C2C2E">
              <a:alpha val="5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2" y="0"/>
            <a:ext cx="6083905" cy="6866467"/>
          </a:xfrm>
          <a:prstGeom prst="rect">
            <a:avLst/>
          </a:prstGeom>
          <a:solidFill>
            <a:srgbClr val="2C2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32461" y="2583839"/>
            <a:ext cx="4605867" cy="547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0" dirty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rPr>
              <a:t>MAIN TITLE LINE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832461" y="3131527"/>
            <a:ext cx="4605867" cy="547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Avenir Next LT Pro Medium" charset="0"/>
                <a:ea typeface="Avenir Next LT Pro Medium" charset="0"/>
                <a:cs typeface="Avenir Next LT Pro Medium" charset="0"/>
              </a:defRPr>
            </a:lvl1pPr>
          </a:lstStyle>
          <a:p>
            <a:r>
              <a:rPr lang="en-US" sz="2400" b="0" i="0" dirty="0">
                <a:solidFill>
                  <a:schemeClr val="bg1"/>
                </a:solidFill>
                <a:latin typeface="Avenir Next LT Pro Medium" charset="0"/>
                <a:ea typeface="Avenir Next LT Pro Medium" charset="0"/>
                <a:cs typeface="Avenir Next LT Pro Medium" charset="0"/>
              </a:rPr>
              <a:t>Subtitle Line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08943" y="6231915"/>
            <a:ext cx="3154032" cy="307777"/>
            <a:chOff x="7361982" y="7103242"/>
            <a:chExt cx="2365524" cy="307777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7361982" y="7103242"/>
              <a:ext cx="110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info@altaro.com</a:t>
              </a:r>
              <a:endParaRPr lang="en-US" sz="14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8633215" y="7103242"/>
              <a:ext cx="10942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www.altaro.com</a:t>
              </a:r>
              <a:endParaRPr lang="en-US" sz="14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8527158" y="7251274"/>
              <a:ext cx="50800" cy="55880"/>
            </a:xfrm>
            <a:prstGeom prst="ellipse">
              <a:avLst/>
            </a:prstGeom>
            <a:solidFill>
              <a:srgbClr val="EC49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54" y="2435161"/>
            <a:ext cx="2463200" cy="13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7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083905" cy="6866467"/>
          </a:xfrm>
          <a:prstGeom prst="rect">
            <a:avLst/>
          </a:prstGeom>
          <a:solidFill>
            <a:srgbClr val="2C2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08943" y="6231915"/>
            <a:ext cx="3154032" cy="307777"/>
            <a:chOff x="7361982" y="7103242"/>
            <a:chExt cx="2365524" cy="307777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361982" y="7103242"/>
              <a:ext cx="110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info@altaro.com</a:t>
              </a:r>
              <a:endParaRPr lang="en-US" sz="14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8633215" y="7103242"/>
              <a:ext cx="10942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www.altaro.com</a:t>
              </a:r>
              <a:endParaRPr lang="en-US" sz="14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8527158" y="7251274"/>
              <a:ext cx="50800" cy="55880"/>
            </a:xfrm>
            <a:prstGeom prst="ellipse">
              <a:avLst/>
            </a:prstGeom>
            <a:solidFill>
              <a:srgbClr val="EC49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7222611" y="1723899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7786833" y="1714632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7786833" y="2310731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7786833" y="2896030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6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7786833" y="3492129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7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7786833" y="4083994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7786833" y="4675790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27" hasCustomPrompt="1"/>
          </p:nvPr>
        </p:nvSpPr>
        <p:spPr>
          <a:xfrm>
            <a:off x="7222611" y="2299963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0" name="Text Placeholder 28"/>
          <p:cNvSpPr>
            <a:spLocks noGrp="1"/>
          </p:cNvSpPr>
          <p:nvPr>
            <p:ph type="body" sz="quarter" idx="28" hasCustomPrompt="1"/>
          </p:nvPr>
        </p:nvSpPr>
        <p:spPr>
          <a:xfrm>
            <a:off x="7210221" y="2894612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7222611" y="4084151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7222611" y="3489419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31" hasCustomPrompt="1"/>
          </p:nvPr>
        </p:nvSpPr>
        <p:spPr>
          <a:xfrm>
            <a:off x="7222611" y="4678883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268244" y="2980972"/>
            <a:ext cx="3456265" cy="8040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defRPr>
            </a:lvl1pPr>
          </a:lstStyle>
          <a:p>
            <a:pPr lvl="0" algn="ctr"/>
            <a:r>
              <a:rPr lang="en-US" sz="2400" b="1" i="0" dirty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rPr>
              <a:t>CONTENTS OR AGENDA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54" y="1406561"/>
            <a:ext cx="2463200" cy="13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3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083905" cy="6866467"/>
          </a:xfrm>
          <a:prstGeom prst="rect">
            <a:avLst/>
          </a:prstGeom>
          <a:solidFill>
            <a:srgbClr val="2C2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08943" y="6231915"/>
            <a:ext cx="3154032" cy="307777"/>
            <a:chOff x="7361982" y="7103242"/>
            <a:chExt cx="2365524" cy="307777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361982" y="7103242"/>
              <a:ext cx="110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info@altaro.com</a:t>
              </a:r>
              <a:endParaRPr lang="en-US" sz="14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8633215" y="7103242"/>
              <a:ext cx="10942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www.altaro.com</a:t>
              </a:r>
              <a:endParaRPr lang="en-US" sz="14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8527158" y="7251274"/>
              <a:ext cx="50800" cy="55880"/>
            </a:xfrm>
            <a:prstGeom prst="ellipse">
              <a:avLst/>
            </a:prstGeom>
            <a:solidFill>
              <a:srgbClr val="EC49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7222611" y="1723899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7786833" y="1714632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7786833" y="2310731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7786833" y="2896030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6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7786833" y="3492129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7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7786833" y="4083994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7786833" y="4675790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27" hasCustomPrompt="1"/>
          </p:nvPr>
        </p:nvSpPr>
        <p:spPr>
          <a:xfrm>
            <a:off x="7222611" y="2299963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0" name="Text Placeholder 28"/>
          <p:cNvSpPr>
            <a:spLocks noGrp="1"/>
          </p:cNvSpPr>
          <p:nvPr>
            <p:ph type="body" sz="quarter" idx="28" hasCustomPrompt="1"/>
          </p:nvPr>
        </p:nvSpPr>
        <p:spPr>
          <a:xfrm>
            <a:off x="7210221" y="2894612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7222611" y="4084151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7222611" y="3489419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31" hasCustomPrompt="1"/>
          </p:nvPr>
        </p:nvSpPr>
        <p:spPr>
          <a:xfrm>
            <a:off x="7222611" y="4678883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268244" y="2980972"/>
            <a:ext cx="3456265" cy="8040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defRPr>
            </a:lvl1pPr>
          </a:lstStyle>
          <a:p>
            <a:pPr lvl="0" algn="ctr"/>
            <a:r>
              <a:rPr lang="en-US" sz="2400" b="1" i="0" dirty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rPr>
              <a:t>CONTENTS OR AGENDA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620523" y="1924255"/>
            <a:ext cx="108000" cy="0"/>
          </a:xfrm>
          <a:prstGeom prst="line">
            <a:avLst/>
          </a:prstGeom>
          <a:ln w="12700">
            <a:solidFill>
              <a:srgbClr val="F26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620523" y="2494523"/>
            <a:ext cx="108000" cy="0"/>
          </a:xfrm>
          <a:prstGeom prst="line">
            <a:avLst/>
          </a:prstGeom>
          <a:ln w="12700">
            <a:solidFill>
              <a:srgbClr val="F26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7606773" y="3094968"/>
            <a:ext cx="108000" cy="0"/>
          </a:xfrm>
          <a:prstGeom prst="line">
            <a:avLst/>
          </a:prstGeom>
          <a:ln w="12700">
            <a:solidFill>
              <a:srgbClr val="F26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620523" y="3689775"/>
            <a:ext cx="108000" cy="0"/>
          </a:xfrm>
          <a:prstGeom prst="line">
            <a:avLst/>
          </a:prstGeom>
          <a:ln w="12700">
            <a:solidFill>
              <a:srgbClr val="F26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7620523" y="4284350"/>
            <a:ext cx="108000" cy="0"/>
          </a:xfrm>
          <a:prstGeom prst="line">
            <a:avLst/>
          </a:prstGeom>
          <a:ln w="12700">
            <a:solidFill>
              <a:srgbClr val="F26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7620523" y="4864271"/>
            <a:ext cx="108000" cy="0"/>
          </a:xfrm>
          <a:prstGeom prst="line">
            <a:avLst/>
          </a:prstGeom>
          <a:ln w="12700">
            <a:solidFill>
              <a:srgbClr val="F26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54" y="1406561"/>
            <a:ext cx="2463200" cy="1370064"/>
          </a:xfrm>
          <a:prstGeom prst="rect">
            <a:avLst/>
          </a:prstGeom>
        </p:spPr>
      </p:pic>
      <p:sp>
        <p:nvSpPr>
          <p:cNvPr id="3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7786833" y="5252617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34" hasCustomPrompt="1"/>
          </p:nvPr>
        </p:nvSpPr>
        <p:spPr>
          <a:xfrm>
            <a:off x="7222611" y="5255710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7620523" y="5441098"/>
            <a:ext cx="108000" cy="0"/>
          </a:xfrm>
          <a:prstGeom prst="line">
            <a:avLst/>
          </a:prstGeom>
          <a:ln w="12700">
            <a:solidFill>
              <a:srgbClr val="F26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9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4331" r="455" b="13526"/>
          <a:stretch/>
        </p:blipFill>
        <p:spPr>
          <a:xfrm>
            <a:off x="0" y="22078"/>
            <a:ext cx="12204000" cy="632617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" y="9525"/>
            <a:ext cx="12192000" cy="6338723"/>
          </a:xfrm>
          <a:prstGeom prst="rect">
            <a:avLst/>
          </a:prstGeom>
          <a:solidFill>
            <a:srgbClr val="2C2C2E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8800" y="3155156"/>
            <a:ext cx="3454400" cy="547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0" dirty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rPr>
              <a:t>Title page line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709832" y="6447725"/>
            <a:ext cx="2627041" cy="285502"/>
            <a:chOff x="7391876" y="7102227"/>
            <a:chExt cx="2627041" cy="285502"/>
          </a:xfrm>
        </p:grpSpPr>
        <p:sp>
          <p:nvSpPr>
            <p:cNvPr id="20" name="TextBox 19"/>
            <p:cNvSpPr txBox="1"/>
            <p:nvPr userDrawn="1"/>
          </p:nvSpPr>
          <p:spPr>
            <a:xfrm>
              <a:off x="7391876" y="7102227"/>
              <a:ext cx="12939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info@altaro.com</a:t>
              </a:r>
              <a:endParaRPr lang="en-US" sz="12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8739400" y="7110730"/>
              <a:ext cx="1279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www.altaro.com</a:t>
              </a:r>
              <a:endParaRPr lang="en-US" sz="12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8684152" y="7240727"/>
              <a:ext cx="50800" cy="55880"/>
            </a:xfrm>
            <a:prstGeom prst="ellipse">
              <a:avLst/>
            </a:prstGeom>
            <a:solidFill>
              <a:srgbClr val="EC49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17098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screen right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675" y="-7361"/>
            <a:ext cx="8641667" cy="6345099"/>
          </a:xfrm>
          <a:custGeom>
            <a:avLst/>
            <a:gdLst>
              <a:gd name="connsiteX0" fmla="*/ 0 w 9144000"/>
              <a:gd name="connsiteY0" fmla="*/ 0 h 6348564"/>
              <a:gd name="connsiteX1" fmla="*/ 9144000 w 9144000"/>
              <a:gd name="connsiteY1" fmla="*/ 0 h 6348564"/>
              <a:gd name="connsiteX2" fmla="*/ 9144000 w 9144000"/>
              <a:gd name="connsiteY2" fmla="*/ 6348564 h 6348564"/>
              <a:gd name="connsiteX3" fmla="*/ 0 w 9144000"/>
              <a:gd name="connsiteY3" fmla="*/ 6348564 h 6348564"/>
              <a:gd name="connsiteX4" fmla="*/ 0 w 9144000"/>
              <a:gd name="connsiteY4" fmla="*/ 0 h 6348564"/>
              <a:gd name="connsiteX0" fmla="*/ 0 w 9144000"/>
              <a:gd name="connsiteY0" fmla="*/ 0 h 6348564"/>
              <a:gd name="connsiteX1" fmla="*/ 9144000 w 9144000"/>
              <a:gd name="connsiteY1" fmla="*/ 0 h 6348564"/>
              <a:gd name="connsiteX2" fmla="*/ 3009900 w 9144000"/>
              <a:gd name="connsiteY2" fmla="*/ 6348564 h 6348564"/>
              <a:gd name="connsiteX3" fmla="*/ 0 w 9144000"/>
              <a:gd name="connsiteY3" fmla="*/ 6348564 h 6348564"/>
              <a:gd name="connsiteX4" fmla="*/ 0 w 9144000"/>
              <a:gd name="connsiteY4" fmla="*/ 0 h 6348564"/>
              <a:gd name="connsiteX0" fmla="*/ 0 w 7632700"/>
              <a:gd name="connsiteY0" fmla="*/ 0 h 6348564"/>
              <a:gd name="connsiteX1" fmla="*/ 7632700 w 7632700"/>
              <a:gd name="connsiteY1" fmla="*/ 25400 h 6348564"/>
              <a:gd name="connsiteX2" fmla="*/ 3009900 w 7632700"/>
              <a:gd name="connsiteY2" fmla="*/ 6348564 h 6348564"/>
              <a:gd name="connsiteX3" fmla="*/ 0 w 7632700"/>
              <a:gd name="connsiteY3" fmla="*/ 6348564 h 6348564"/>
              <a:gd name="connsiteX4" fmla="*/ 0 w 7632700"/>
              <a:gd name="connsiteY4" fmla="*/ 0 h 6348564"/>
              <a:gd name="connsiteX0" fmla="*/ 0 w 7632700"/>
              <a:gd name="connsiteY0" fmla="*/ 0 h 6412064"/>
              <a:gd name="connsiteX1" fmla="*/ 7632700 w 7632700"/>
              <a:gd name="connsiteY1" fmla="*/ 25400 h 6412064"/>
              <a:gd name="connsiteX2" fmla="*/ 3594100 w 7632700"/>
              <a:gd name="connsiteY2" fmla="*/ 6412064 h 6412064"/>
              <a:gd name="connsiteX3" fmla="*/ 0 w 7632700"/>
              <a:gd name="connsiteY3" fmla="*/ 6348564 h 6412064"/>
              <a:gd name="connsiteX4" fmla="*/ 0 w 7632700"/>
              <a:gd name="connsiteY4" fmla="*/ 0 h 6412064"/>
              <a:gd name="connsiteX0" fmla="*/ 0 w 6096000"/>
              <a:gd name="connsiteY0" fmla="*/ 0 h 6412064"/>
              <a:gd name="connsiteX1" fmla="*/ 6096000 w 6096000"/>
              <a:gd name="connsiteY1" fmla="*/ 0 h 6412064"/>
              <a:gd name="connsiteX2" fmla="*/ 3594100 w 6096000"/>
              <a:gd name="connsiteY2" fmla="*/ 6412064 h 6412064"/>
              <a:gd name="connsiteX3" fmla="*/ 0 w 6096000"/>
              <a:gd name="connsiteY3" fmla="*/ 6348564 h 6412064"/>
              <a:gd name="connsiteX4" fmla="*/ 0 w 6096000"/>
              <a:gd name="connsiteY4" fmla="*/ 0 h 6412064"/>
              <a:gd name="connsiteX0" fmla="*/ 0 w 6096000"/>
              <a:gd name="connsiteY0" fmla="*/ 0 h 6373964"/>
              <a:gd name="connsiteX1" fmla="*/ 6096000 w 6096000"/>
              <a:gd name="connsiteY1" fmla="*/ 0 h 6373964"/>
              <a:gd name="connsiteX2" fmla="*/ 4216400 w 6096000"/>
              <a:gd name="connsiteY2" fmla="*/ 6373964 h 6373964"/>
              <a:gd name="connsiteX3" fmla="*/ 0 w 6096000"/>
              <a:gd name="connsiteY3" fmla="*/ 6348564 h 6373964"/>
              <a:gd name="connsiteX4" fmla="*/ 0 w 6096000"/>
              <a:gd name="connsiteY4" fmla="*/ 0 h 6373964"/>
              <a:gd name="connsiteX0" fmla="*/ 0 w 5461000"/>
              <a:gd name="connsiteY0" fmla="*/ 12700 h 6386664"/>
              <a:gd name="connsiteX1" fmla="*/ 5461000 w 5461000"/>
              <a:gd name="connsiteY1" fmla="*/ 0 h 6386664"/>
              <a:gd name="connsiteX2" fmla="*/ 4216400 w 5461000"/>
              <a:gd name="connsiteY2" fmla="*/ 6386664 h 6386664"/>
              <a:gd name="connsiteX3" fmla="*/ 0 w 5461000"/>
              <a:gd name="connsiteY3" fmla="*/ 6361264 h 6386664"/>
              <a:gd name="connsiteX4" fmla="*/ 0 w 5461000"/>
              <a:gd name="connsiteY4" fmla="*/ 12700 h 6386664"/>
              <a:gd name="connsiteX0" fmla="*/ 0 w 5461000"/>
              <a:gd name="connsiteY0" fmla="*/ 12700 h 6412064"/>
              <a:gd name="connsiteX1" fmla="*/ 5461000 w 5461000"/>
              <a:gd name="connsiteY1" fmla="*/ 0 h 6412064"/>
              <a:gd name="connsiteX2" fmla="*/ 4356100 w 5461000"/>
              <a:gd name="connsiteY2" fmla="*/ 6412064 h 6412064"/>
              <a:gd name="connsiteX3" fmla="*/ 0 w 5461000"/>
              <a:gd name="connsiteY3" fmla="*/ 6361264 h 6412064"/>
              <a:gd name="connsiteX4" fmla="*/ 0 w 5461000"/>
              <a:gd name="connsiteY4" fmla="*/ 12700 h 6412064"/>
              <a:gd name="connsiteX0" fmla="*/ 0 w 5461000"/>
              <a:gd name="connsiteY0" fmla="*/ 12700 h 6399364"/>
              <a:gd name="connsiteX1" fmla="*/ 5461000 w 5461000"/>
              <a:gd name="connsiteY1" fmla="*/ 0 h 6399364"/>
              <a:gd name="connsiteX2" fmla="*/ 4089400 w 5461000"/>
              <a:gd name="connsiteY2" fmla="*/ 6399364 h 6399364"/>
              <a:gd name="connsiteX3" fmla="*/ 0 w 5461000"/>
              <a:gd name="connsiteY3" fmla="*/ 6361264 h 6399364"/>
              <a:gd name="connsiteX4" fmla="*/ 0 w 5461000"/>
              <a:gd name="connsiteY4" fmla="*/ 12700 h 6399364"/>
              <a:gd name="connsiteX0" fmla="*/ 0 w 5918200"/>
              <a:gd name="connsiteY0" fmla="*/ 12700 h 6399364"/>
              <a:gd name="connsiteX1" fmla="*/ 5918200 w 5918200"/>
              <a:gd name="connsiteY1" fmla="*/ 0 h 6399364"/>
              <a:gd name="connsiteX2" fmla="*/ 4089400 w 5918200"/>
              <a:gd name="connsiteY2" fmla="*/ 6399364 h 6399364"/>
              <a:gd name="connsiteX3" fmla="*/ 0 w 5918200"/>
              <a:gd name="connsiteY3" fmla="*/ 6361264 h 6399364"/>
              <a:gd name="connsiteX4" fmla="*/ 0 w 5918200"/>
              <a:gd name="connsiteY4" fmla="*/ 12700 h 6399364"/>
              <a:gd name="connsiteX0" fmla="*/ 0 w 5918200"/>
              <a:gd name="connsiteY0" fmla="*/ 12700 h 6362788"/>
              <a:gd name="connsiteX1" fmla="*/ 5918200 w 5918200"/>
              <a:gd name="connsiteY1" fmla="*/ 0 h 6362788"/>
              <a:gd name="connsiteX2" fmla="*/ 1988439 w 5918200"/>
              <a:gd name="connsiteY2" fmla="*/ 6362788 h 6362788"/>
              <a:gd name="connsiteX3" fmla="*/ 0 w 5918200"/>
              <a:gd name="connsiteY3" fmla="*/ 6361264 h 6362788"/>
              <a:gd name="connsiteX4" fmla="*/ 0 w 5918200"/>
              <a:gd name="connsiteY4" fmla="*/ 12700 h 6362788"/>
              <a:gd name="connsiteX0" fmla="*/ 0 w 4349877"/>
              <a:gd name="connsiteY0" fmla="*/ 3556 h 6353644"/>
              <a:gd name="connsiteX1" fmla="*/ 4349877 w 4349877"/>
              <a:gd name="connsiteY1" fmla="*/ 0 h 6353644"/>
              <a:gd name="connsiteX2" fmla="*/ 1988439 w 4349877"/>
              <a:gd name="connsiteY2" fmla="*/ 6353644 h 6353644"/>
              <a:gd name="connsiteX3" fmla="*/ 0 w 4349877"/>
              <a:gd name="connsiteY3" fmla="*/ 6352120 h 6353644"/>
              <a:gd name="connsiteX4" fmla="*/ 0 w 4349877"/>
              <a:gd name="connsiteY4" fmla="*/ 3556 h 6353644"/>
              <a:gd name="connsiteX0" fmla="*/ 0 w 4349877"/>
              <a:gd name="connsiteY0" fmla="*/ 3556 h 6362788"/>
              <a:gd name="connsiteX1" fmla="*/ 4349877 w 4349877"/>
              <a:gd name="connsiteY1" fmla="*/ 0 h 6362788"/>
              <a:gd name="connsiteX2" fmla="*/ 2248840 w 4349877"/>
              <a:gd name="connsiteY2" fmla="*/ 6362788 h 6362788"/>
              <a:gd name="connsiteX3" fmla="*/ 0 w 4349877"/>
              <a:gd name="connsiteY3" fmla="*/ 6352120 h 6362788"/>
              <a:gd name="connsiteX4" fmla="*/ 0 w 4349877"/>
              <a:gd name="connsiteY4" fmla="*/ 3556 h 6362788"/>
              <a:gd name="connsiteX0" fmla="*/ 0 w 3281931"/>
              <a:gd name="connsiteY0" fmla="*/ 10432 h 6369664"/>
              <a:gd name="connsiteX1" fmla="*/ 3281931 w 3281931"/>
              <a:gd name="connsiteY1" fmla="*/ 0 h 6369664"/>
              <a:gd name="connsiteX2" fmla="*/ 2248840 w 3281931"/>
              <a:gd name="connsiteY2" fmla="*/ 6369664 h 6369664"/>
              <a:gd name="connsiteX3" fmla="*/ 0 w 3281931"/>
              <a:gd name="connsiteY3" fmla="*/ 6358996 h 6369664"/>
              <a:gd name="connsiteX4" fmla="*/ 0 w 3281931"/>
              <a:gd name="connsiteY4" fmla="*/ 10432 h 6369664"/>
              <a:gd name="connsiteX0" fmla="*/ 0 w 3858379"/>
              <a:gd name="connsiteY0" fmla="*/ 0 h 6359232"/>
              <a:gd name="connsiteX1" fmla="*/ 3858379 w 3858379"/>
              <a:gd name="connsiteY1" fmla="*/ 5942 h 6359232"/>
              <a:gd name="connsiteX2" fmla="*/ 2248840 w 3858379"/>
              <a:gd name="connsiteY2" fmla="*/ 6359232 h 6359232"/>
              <a:gd name="connsiteX3" fmla="*/ 0 w 3858379"/>
              <a:gd name="connsiteY3" fmla="*/ 6348564 h 6359232"/>
              <a:gd name="connsiteX4" fmla="*/ 0 w 3858379"/>
              <a:gd name="connsiteY4" fmla="*/ 0 h 6359232"/>
              <a:gd name="connsiteX0" fmla="*/ 0 w 3862222"/>
              <a:gd name="connsiteY0" fmla="*/ 4974 h 6364206"/>
              <a:gd name="connsiteX1" fmla="*/ 3862222 w 3862222"/>
              <a:gd name="connsiteY1" fmla="*/ 0 h 6364206"/>
              <a:gd name="connsiteX2" fmla="*/ 2248840 w 3862222"/>
              <a:gd name="connsiteY2" fmla="*/ 6364206 h 6364206"/>
              <a:gd name="connsiteX3" fmla="*/ 0 w 3862222"/>
              <a:gd name="connsiteY3" fmla="*/ 6353538 h 6364206"/>
              <a:gd name="connsiteX4" fmla="*/ 0 w 3862222"/>
              <a:gd name="connsiteY4" fmla="*/ 4974 h 6364206"/>
              <a:gd name="connsiteX0" fmla="*/ 0 w 3354948"/>
              <a:gd name="connsiteY0" fmla="*/ 4974 h 6364206"/>
              <a:gd name="connsiteX1" fmla="*/ 3354948 w 3354948"/>
              <a:gd name="connsiteY1" fmla="*/ 0 h 6364206"/>
              <a:gd name="connsiteX2" fmla="*/ 2248840 w 3354948"/>
              <a:gd name="connsiteY2" fmla="*/ 6364206 h 6364206"/>
              <a:gd name="connsiteX3" fmla="*/ 0 w 3354948"/>
              <a:gd name="connsiteY3" fmla="*/ 6353538 h 6364206"/>
              <a:gd name="connsiteX4" fmla="*/ 0 w 3354948"/>
              <a:gd name="connsiteY4" fmla="*/ 4974 h 6364206"/>
              <a:gd name="connsiteX0" fmla="*/ 0 w 3612429"/>
              <a:gd name="connsiteY0" fmla="*/ 10431 h 6369663"/>
              <a:gd name="connsiteX1" fmla="*/ 3612429 w 3612429"/>
              <a:gd name="connsiteY1" fmla="*/ 0 h 6369663"/>
              <a:gd name="connsiteX2" fmla="*/ 2248840 w 3612429"/>
              <a:gd name="connsiteY2" fmla="*/ 6369663 h 6369663"/>
              <a:gd name="connsiteX3" fmla="*/ 0 w 3612429"/>
              <a:gd name="connsiteY3" fmla="*/ 6358995 h 6369663"/>
              <a:gd name="connsiteX4" fmla="*/ 0 w 3612429"/>
              <a:gd name="connsiteY4" fmla="*/ 10431 h 6369663"/>
              <a:gd name="connsiteX0" fmla="*/ 0 w 3443337"/>
              <a:gd name="connsiteY0" fmla="*/ 10431 h 6369663"/>
              <a:gd name="connsiteX1" fmla="*/ 3443337 w 3443337"/>
              <a:gd name="connsiteY1" fmla="*/ 0 h 6369663"/>
              <a:gd name="connsiteX2" fmla="*/ 2248840 w 3443337"/>
              <a:gd name="connsiteY2" fmla="*/ 6369663 h 6369663"/>
              <a:gd name="connsiteX3" fmla="*/ 0 w 3443337"/>
              <a:gd name="connsiteY3" fmla="*/ 6358995 h 6369663"/>
              <a:gd name="connsiteX4" fmla="*/ 0 w 3443337"/>
              <a:gd name="connsiteY4" fmla="*/ 10431 h 636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337" h="6369663">
                <a:moveTo>
                  <a:pt x="0" y="10431"/>
                </a:moveTo>
                <a:lnTo>
                  <a:pt x="3443337" y="0"/>
                </a:lnTo>
                <a:lnTo>
                  <a:pt x="2248840" y="6369663"/>
                </a:lnTo>
                <a:lnTo>
                  <a:pt x="0" y="6358995"/>
                </a:lnTo>
                <a:lnTo>
                  <a:pt x="0" y="1043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r="27162"/>
          <a:stretch/>
        </p:blipFill>
        <p:spPr>
          <a:xfrm>
            <a:off x="6629595" y="443785"/>
            <a:ext cx="5575084" cy="5979779"/>
          </a:xfrm>
          <a:prstGeom prst="rect">
            <a:avLst/>
          </a:prstGeom>
          <a:noFill/>
          <a:effectLst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97" y="580036"/>
            <a:ext cx="593195" cy="975318"/>
          </a:xfrm>
          <a:prstGeom prst="rect">
            <a:avLst/>
          </a:prstGeom>
        </p:spPr>
      </p:pic>
      <p:sp>
        <p:nvSpPr>
          <p:cNvPr id="25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7170469" y="1211984"/>
            <a:ext cx="5034210" cy="3051383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bg1"/>
                </a:solidFill>
                <a:latin typeface="AvenirNext LT Pro"/>
              </a:defRPr>
            </a:lvl1pPr>
          </a:lstStyle>
          <a:p>
            <a:r>
              <a:rPr lang="en-CA" dirty="0"/>
              <a:t>picture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888498" y="1847142"/>
            <a:ext cx="4736695" cy="419284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baseline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  <a:lvl2pPr marL="628650" indent="-171450"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2pPr>
            <a:lvl3pPr marL="1085850" indent="-171450"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3pPr>
            <a:lvl4pPr marL="15430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4pPr>
            <a:lvl5pPr marL="20002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5pPr>
          </a:lstStyle>
          <a:p>
            <a:pPr lvl="0"/>
            <a:r>
              <a:rPr lang="en-US" dirty="0"/>
              <a:t>Main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889830" y="1031802"/>
            <a:ext cx="4735238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9334" y="1398129"/>
            <a:ext cx="4735780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F26027"/>
                </a:solidFill>
                <a:latin typeface="Avenir Next LT Pro Medium"/>
                <a:cs typeface="Avenir Next LT Pro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23741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screen left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/>
          <p:nvPr userDrawn="1"/>
        </p:nvSpPr>
        <p:spPr>
          <a:xfrm flipH="1">
            <a:off x="3962400" y="-7360"/>
            <a:ext cx="8229600" cy="6345098"/>
          </a:xfrm>
          <a:custGeom>
            <a:avLst/>
            <a:gdLst>
              <a:gd name="connsiteX0" fmla="*/ 0 w 9144000"/>
              <a:gd name="connsiteY0" fmla="*/ 0 h 6348564"/>
              <a:gd name="connsiteX1" fmla="*/ 9144000 w 9144000"/>
              <a:gd name="connsiteY1" fmla="*/ 0 h 6348564"/>
              <a:gd name="connsiteX2" fmla="*/ 9144000 w 9144000"/>
              <a:gd name="connsiteY2" fmla="*/ 6348564 h 6348564"/>
              <a:gd name="connsiteX3" fmla="*/ 0 w 9144000"/>
              <a:gd name="connsiteY3" fmla="*/ 6348564 h 6348564"/>
              <a:gd name="connsiteX4" fmla="*/ 0 w 9144000"/>
              <a:gd name="connsiteY4" fmla="*/ 0 h 6348564"/>
              <a:gd name="connsiteX0" fmla="*/ 0 w 9144000"/>
              <a:gd name="connsiteY0" fmla="*/ 0 h 6348564"/>
              <a:gd name="connsiteX1" fmla="*/ 9144000 w 9144000"/>
              <a:gd name="connsiteY1" fmla="*/ 0 h 6348564"/>
              <a:gd name="connsiteX2" fmla="*/ 3009900 w 9144000"/>
              <a:gd name="connsiteY2" fmla="*/ 6348564 h 6348564"/>
              <a:gd name="connsiteX3" fmla="*/ 0 w 9144000"/>
              <a:gd name="connsiteY3" fmla="*/ 6348564 h 6348564"/>
              <a:gd name="connsiteX4" fmla="*/ 0 w 9144000"/>
              <a:gd name="connsiteY4" fmla="*/ 0 h 6348564"/>
              <a:gd name="connsiteX0" fmla="*/ 0 w 7632700"/>
              <a:gd name="connsiteY0" fmla="*/ 0 h 6348564"/>
              <a:gd name="connsiteX1" fmla="*/ 7632700 w 7632700"/>
              <a:gd name="connsiteY1" fmla="*/ 25400 h 6348564"/>
              <a:gd name="connsiteX2" fmla="*/ 3009900 w 7632700"/>
              <a:gd name="connsiteY2" fmla="*/ 6348564 h 6348564"/>
              <a:gd name="connsiteX3" fmla="*/ 0 w 7632700"/>
              <a:gd name="connsiteY3" fmla="*/ 6348564 h 6348564"/>
              <a:gd name="connsiteX4" fmla="*/ 0 w 7632700"/>
              <a:gd name="connsiteY4" fmla="*/ 0 h 6348564"/>
              <a:gd name="connsiteX0" fmla="*/ 0 w 7632700"/>
              <a:gd name="connsiteY0" fmla="*/ 0 h 6412064"/>
              <a:gd name="connsiteX1" fmla="*/ 7632700 w 7632700"/>
              <a:gd name="connsiteY1" fmla="*/ 25400 h 6412064"/>
              <a:gd name="connsiteX2" fmla="*/ 3594100 w 7632700"/>
              <a:gd name="connsiteY2" fmla="*/ 6412064 h 6412064"/>
              <a:gd name="connsiteX3" fmla="*/ 0 w 7632700"/>
              <a:gd name="connsiteY3" fmla="*/ 6348564 h 6412064"/>
              <a:gd name="connsiteX4" fmla="*/ 0 w 7632700"/>
              <a:gd name="connsiteY4" fmla="*/ 0 h 6412064"/>
              <a:gd name="connsiteX0" fmla="*/ 0 w 6096000"/>
              <a:gd name="connsiteY0" fmla="*/ 0 h 6412064"/>
              <a:gd name="connsiteX1" fmla="*/ 6096000 w 6096000"/>
              <a:gd name="connsiteY1" fmla="*/ 0 h 6412064"/>
              <a:gd name="connsiteX2" fmla="*/ 3594100 w 6096000"/>
              <a:gd name="connsiteY2" fmla="*/ 6412064 h 6412064"/>
              <a:gd name="connsiteX3" fmla="*/ 0 w 6096000"/>
              <a:gd name="connsiteY3" fmla="*/ 6348564 h 6412064"/>
              <a:gd name="connsiteX4" fmla="*/ 0 w 6096000"/>
              <a:gd name="connsiteY4" fmla="*/ 0 h 6412064"/>
              <a:gd name="connsiteX0" fmla="*/ 0 w 6096000"/>
              <a:gd name="connsiteY0" fmla="*/ 0 h 6373964"/>
              <a:gd name="connsiteX1" fmla="*/ 6096000 w 6096000"/>
              <a:gd name="connsiteY1" fmla="*/ 0 h 6373964"/>
              <a:gd name="connsiteX2" fmla="*/ 4216400 w 6096000"/>
              <a:gd name="connsiteY2" fmla="*/ 6373964 h 6373964"/>
              <a:gd name="connsiteX3" fmla="*/ 0 w 6096000"/>
              <a:gd name="connsiteY3" fmla="*/ 6348564 h 6373964"/>
              <a:gd name="connsiteX4" fmla="*/ 0 w 6096000"/>
              <a:gd name="connsiteY4" fmla="*/ 0 h 6373964"/>
              <a:gd name="connsiteX0" fmla="*/ 0 w 5461000"/>
              <a:gd name="connsiteY0" fmla="*/ 12700 h 6386664"/>
              <a:gd name="connsiteX1" fmla="*/ 5461000 w 5461000"/>
              <a:gd name="connsiteY1" fmla="*/ 0 h 6386664"/>
              <a:gd name="connsiteX2" fmla="*/ 4216400 w 5461000"/>
              <a:gd name="connsiteY2" fmla="*/ 6386664 h 6386664"/>
              <a:gd name="connsiteX3" fmla="*/ 0 w 5461000"/>
              <a:gd name="connsiteY3" fmla="*/ 6361264 h 6386664"/>
              <a:gd name="connsiteX4" fmla="*/ 0 w 5461000"/>
              <a:gd name="connsiteY4" fmla="*/ 12700 h 6386664"/>
              <a:gd name="connsiteX0" fmla="*/ 0 w 5461000"/>
              <a:gd name="connsiteY0" fmla="*/ 12700 h 6412064"/>
              <a:gd name="connsiteX1" fmla="*/ 5461000 w 5461000"/>
              <a:gd name="connsiteY1" fmla="*/ 0 h 6412064"/>
              <a:gd name="connsiteX2" fmla="*/ 4356100 w 5461000"/>
              <a:gd name="connsiteY2" fmla="*/ 6412064 h 6412064"/>
              <a:gd name="connsiteX3" fmla="*/ 0 w 5461000"/>
              <a:gd name="connsiteY3" fmla="*/ 6361264 h 6412064"/>
              <a:gd name="connsiteX4" fmla="*/ 0 w 5461000"/>
              <a:gd name="connsiteY4" fmla="*/ 12700 h 6412064"/>
              <a:gd name="connsiteX0" fmla="*/ 0 w 5461000"/>
              <a:gd name="connsiteY0" fmla="*/ 12700 h 6399364"/>
              <a:gd name="connsiteX1" fmla="*/ 5461000 w 5461000"/>
              <a:gd name="connsiteY1" fmla="*/ 0 h 6399364"/>
              <a:gd name="connsiteX2" fmla="*/ 4089400 w 5461000"/>
              <a:gd name="connsiteY2" fmla="*/ 6399364 h 6399364"/>
              <a:gd name="connsiteX3" fmla="*/ 0 w 5461000"/>
              <a:gd name="connsiteY3" fmla="*/ 6361264 h 6399364"/>
              <a:gd name="connsiteX4" fmla="*/ 0 w 5461000"/>
              <a:gd name="connsiteY4" fmla="*/ 12700 h 6399364"/>
              <a:gd name="connsiteX0" fmla="*/ 0 w 5918200"/>
              <a:gd name="connsiteY0" fmla="*/ 12700 h 6399364"/>
              <a:gd name="connsiteX1" fmla="*/ 5918200 w 5918200"/>
              <a:gd name="connsiteY1" fmla="*/ 0 h 6399364"/>
              <a:gd name="connsiteX2" fmla="*/ 4089400 w 5918200"/>
              <a:gd name="connsiteY2" fmla="*/ 6399364 h 6399364"/>
              <a:gd name="connsiteX3" fmla="*/ 0 w 5918200"/>
              <a:gd name="connsiteY3" fmla="*/ 6361264 h 6399364"/>
              <a:gd name="connsiteX4" fmla="*/ 0 w 5918200"/>
              <a:gd name="connsiteY4" fmla="*/ 12700 h 6399364"/>
              <a:gd name="connsiteX0" fmla="*/ 0 w 5918200"/>
              <a:gd name="connsiteY0" fmla="*/ 12700 h 6362788"/>
              <a:gd name="connsiteX1" fmla="*/ 5918200 w 5918200"/>
              <a:gd name="connsiteY1" fmla="*/ 0 h 6362788"/>
              <a:gd name="connsiteX2" fmla="*/ 1988439 w 5918200"/>
              <a:gd name="connsiteY2" fmla="*/ 6362788 h 6362788"/>
              <a:gd name="connsiteX3" fmla="*/ 0 w 5918200"/>
              <a:gd name="connsiteY3" fmla="*/ 6361264 h 6362788"/>
              <a:gd name="connsiteX4" fmla="*/ 0 w 5918200"/>
              <a:gd name="connsiteY4" fmla="*/ 12700 h 6362788"/>
              <a:gd name="connsiteX0" fmla="*/ 0 w 4349877"/>
              <a:gd name="connsiteY0" fmla="*/ 3556 h 6353644"/>
              <a:gd name="connsiteX1" fmla="*/ 4349877 w 4349877"/>
              <a:gd name="connsiteY1" fmla="*/ 0 h 6353644"/>
              <a:gd name="connsiteX2" fmla="*/ 1988439 w 4349877"/>
              <a:gd name="connsiteY2" fmla="*/ 6353644 h 6353644"/>
              <a:gd name="connsiteX3" fmla="*/ 0 w 4349877"/>
              <a:gd name="connsiteY3" fmla="*/ 6352120 h 6353644"/>
              <a:gd name="connsiteX4" fmla="*/ 0 w 4349877"/>
              <a:gd name="connsiteY4" fmla="*/ 3556 h 6353644"/>
              <a:gd name="connsiteX0" fmla="*/ 0 w 4349877"/>
              <a:gd name="connsiteY0" fmla="*/ 3556 h 6362788"/>
              <a:gd name="connsiteX1" fmla="*/ 4349877 w 4349877"/>
              <a:gd name="connsiteY1" fmla="*/ 0 h 6362788"/>
              <a:gd name="connsiteX2" fmla="*/ 2248840 w 4349877"/>
              <a:gd name="connsiteY2" fmla="*/ 6362788 h 6362788"/>
              <a:gd name="connsiteX3" fmla="*/ 0 w 4349877"/>
              <a:gd name="connsiteY3" fmla="*/ 6352120 h 6362788"/>
              <a:gd name="connsiteX4" fmla="*/ 0 w 4349877"/>
              <a:gd name="connsiteY4" fmla="*/ 3556 h 6362788"/>
              <a:gd name="connsiteX0" fmla="*/ 0 w 3281931"/>
              <a:gd name="connsiteY0" fmla="*/ 10432 h 6369664"/>
              <a:gd name="connsiteX1" fmla="*/ 3281931 w 3281931"/>
              <a:gd name="connsiteY1" fmla="*/ 0 h 6369664"/>
              <a:gd name="connsiteX2" fmla="*/ 2248840 w 3281931"/>
              <a:gd name="connsiteY2" fmla="*/ 6369664 h 6369664"/>
              <a:gd name="connsiteX3" fmla="*/ 0 w 3281931"/>
              <a:gd name="connsiteY3" fmla="*/ 6358996 h 6369664"/>
              <a:gd name="connsiteX4" fmla="*/ 0 w 3281931"/>
              <a:gd name="connsiteY4" fmla="*/ 10432 h 6369664"/>
              <a:gd name="connsiteX0" fmla="*/ 0 w 3858379"/>
              <a:gd name="connsiteY0" fmla="*/ 0 h 6359232"/>
              <a:gd name="connsiteX1" fmla="*/ 3858379 w 3858379"/>
              <a:gd name="connsiteY1" fmla="*/ 5942 h 6359232"/>
              <a:gd name="connsiteX2" fmla="*/ 2248840 w 3858379"/>
              <a:gd name="connsiteY2" fmla="*/ 6359232 h 6359232"/>
              <a:gd name="connsiteX3" fmla="*/ 0 w 3858379"/>
              <a:gd name="connsiteY3" fmla="*/ 6348564 h 6359232"/>
              <a:gd name="connsiteX4" fmla="*/ 0 w 3858379"/>
              <a:gd name="connsiteY4" fmla="*/ 0 h 6359232"/>
              <a:gd name="connsiteX0" fmla="*/ 0 w 3862222"/>
              <a:gd name="connsiteY0" fmla="*/ 4974 h 6364206"/>
              <a:gd name="connsiteX1" fmla="*/ 3862222 w 3862222"/>
              <a:gd name="connsiteY1" fmla="*/ 0 h 6364206"/>
              <a:gd name="connsiteX2" fmla="*/ 2248840 w 3862222"/>
              <a:gd name="connsiteY2" fmla="*/ 6364206 h 6364206"/>
              <a:gd name="connsiteX3" fmla="*/ 0 w 3862222"/>
              <a:gd name="connsiteY3" fmla="*/ 6353538 h 6364206"/>
              <a:gd name="connsiteX4" fmla="*/ 0 w 3862222"/>
              <a:gd name="connsiteY4" fmla="*/ 4974 h 6364206"/>
              <a:gd name="connsiteX0" fmla="*/ 0 w 3354948"/>
              <a:gd name="connsiteY0" fmla="*/ 4974 h 6364206"/>
              <a:gd name="connsiteX1" fmla="*/ 3354948 w 3354948"/>
              <a:gd name="connsiteY1" fmla="*/ 0 h 6364206"/>
              <a:gd name="connsiteX2" fmla="*/ 2248840 w 3354948"/>
              <a:gd name="connsiteY2" fmla="*/ 6364206 h 6364206"/>
              <a:gd name="connsiteX3" fmla="*/ 0 w 3354948"/>
              <a:gd name="connsiteY3" fmla="*/ 6353538 h 6364206"/>
              <a:gd name="connsiteX4" fmla="*/ 0 w 3354948"/>
              <a:gd name="connsiteY4" fmla="*/ 4974 h 6364206"/>
              <a:gd name="connsiteX0" fmla="*/ 0 w 3612429"/>
              <a:gd name="connsiteY0" fmla="*/ 10431 h 6369663"/>
              <a:gd name="connsiteX1" fmla="*/ 3612429 w 3612429"/>
              <a:gd name="connsiteY1" fmla="*/ 0 h 6369663"/>
              <a:gd name="connsiteX2" fmla="*/ 2248840 w 3612429"/>
              <a:gd name="connsiteY2" fmla="*/ 6369663 h 6369663"/>
              <a:gd name="connsiteX3" fmla="*/ 0 w 3612429"/>
              <a:gd name="connsiteY3" fmla="*/ 6358995 h 6369663"/>
              <a:gd name="connsiteX4" fmla="*/ 0 w 3612429"/>
              <a:gd name="connsiteY4" fmla="*/ 10431 h 6369663"/>
              <a:gd name="connsiteX0" fmla="*/ 0 w 3443337"/>
              <a:gd name="connsiteY0" fmla="*/ 10431 h 6369663"/>
              <a:gd name="connsiteX1" fmla="*/ 3443337 w 3443337"/>
              <a:gd name="connsiteY1" fmla="*/ 0 h 6369663"/>
              <a:gd name="connsiteX2" fmla="*/ 2248840 w 3443337"/>
              <a:gd name="connsiteY2" fmla="*/ 6369663 h 6369663"/>
              <a:gd name="connsiteX3" fmla="*/ 0 w 3443337"/>
              <a:gd name="connsiteY3" fmla="*/ 6358995 h 6369663"/>
              <a:gd name="connsiteX4" fmla="*/ 0 w 3443337"/>
              <a:gd name="connsiteY4" fmla="*/ 10431 h 636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337" h="6369663">
                <a:moveTo>
                  <a:pt x="0" y="10431"/>
                </a:moveTo>
                <a:lnTo>
                  <a:pt x="3443337" y="0"/>
                </a:lnTo>
                <a:lnTo>
                  <a:pt x="2248840" y="6369663"/>
                </a:lnTo>
                <a:lnTo>
                  <a:pt x="0" y="6358995"/>
                </a:lnTo>
                <a:lnTo>
                  <a:pt x="0" y="1043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r="27162"/>
          <a:stretch/>
        </p:blipFill>
        <p:spPr>
          <a:xfrm flipH="1">
            <a:off x="0" y="443785"/>
            <a:ext cx="5575084" cy="5979779"/>
          </a:xfrm>
          <a:prstGeom prst="rect">
            <a:avLst/>
          </a:prstGeom>
          <a:noFill/>
          <a:effectLst/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785" y="580036"/>
            <a:ext cx="593195" cy="975318"/>
          </a:xfrm>
          <a:prstGeom prst="rect">
            <a:avLst/>
          </a:prstGeom>
        </p:spPr>
      </p:pic>
      <p:sp>
        <p:nvSpPr>
          <p:cNvPr id="26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211984"/>
            <a:ext cx="5034210" cy="3051383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bg1"/>
                </a:solidFill>
                <a:latin typeface="AvenirNext LT Pro"/>
              </a:defRPr>
            </a:lvl1pPr>
          </a:lstStyle>
          <a:p>
            <a:r>
              <a:rPr lang="en-CA" dirty="0"/>
              <a:t>picture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7050256" y="1847142"/>
            <a:ext cx="4736695" cy="419284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baseline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  <a:lvl2pPr marL="628650" indent="-171450"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2pPr>
            <a:lvl3pPr marL="1085850" indent="-171450"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3pPr>
            <a:lvl4pPr marL="15430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4pPr>
            <a:lvl5pPr marL="20002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5pPr>
          </a:lstStyle>
          <a:p>
            <a:pPr lvl="0"/>
            <a:r>
              <a:rPr lang="en-US" dirty="0"/>
              <a:t>Main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051588" y="1031802"/>
            <a:ext cx="4735238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051092" y="1398129"/>
            <a:ext cx="4735780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F26027"/>
                </a:solidFill>
                <a:latin typeface="Avenir Next LT Pro Medium"/>
                <a:cs typeface="Avenir Next LT Pro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52638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0"/>
          <a:stretch/>
        </p:blipFill>
        <p:spPr>
          <a:xfrm>
            <a:off x="-4957" y="150127"/>
            <a:ext cx="2162342" cy="6049369"/>
          </a:xfrm>
          <a:prstGeom prst="rect">
            <a:avLst/>
          </a:prstGeom>
        </p:spPr>
      </p:pic>
      <p:sp>
        <p:nvSpPr>
          <p:cNvPr id="1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48052" y="894599"/>
            <a:ext cx="9648755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47556" y="1260926"/>
            <a:ext cx="9648755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F26027"/>
                </a:solidFill>
                <a:latin typeface="Avenir Next LT Pro Medium"/>
                <a:cs typeface="Avenir Next LT Pro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1246720" y="1709939"/>
            <a:ext cx="9649881" cy="419284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baseline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  <a:lvl2pPr marL="628650" indent="-171450"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2pPr>
            <a:lvl3pPr marL="1085850" indent="-171450"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3pPr>
            <a:lvl4pPr marL="15430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4pPr>
            <a:lvl5pPr marL="20002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5pPr>
          </a:lstStyle>
          <a:p>
            <a:pPr lvl="0"/>
            <a:r>
              <a:rPr lang="en-US" dirty="0"/>
              <a:t>Main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929735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8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-slide-Icon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0"/>
          <a:stretch/>
        </p:blipFill>
        <p:spPr>
          <a:xfrm>
            <a:off x="10058400" y="952604"/>
            <a:ext cx="2155443" cy="5243027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7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1246720" y="1709939"/>
            <a:ext cx="9649881" cy="419284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baseline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  <a:lvl2pPr marL="628650" indent="-171450"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2pPr>
            <a:lvl3pPr marL="1085850" indent="-171450"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3pPr>
            <a:lvl4pPr marL="15430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4pPr>
            <a:lvl5pPr marL="20002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5pPr>
          </a:lstStyle>
          <a:p>
            <a:pPr lvl="0"/>
            <a:r>
              <a:rPr lang="en-US" dirty="0"/>
              <a:t>Main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48052" y="894599"/>
            <a:ext cx="9648755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47556" y="1260926"/>
            <a:ext cx="9648755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F26027"/>
                </a:solidFill>
                <a:latin typeface="Avenir Next LT Pro Medium"/>
                <a:cs typeface="Avenir Next LT Pro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780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6031832" y="0"/>
            <a:ext cx="6160168" cy="6348564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latin typeface="AvenirNext LT Pro"/>
              </a:defRPr>
            </a:lvl1pPr>
          </a:lstStyle>
          <a:p>
            <a:r>
              <a:rPr lang="en-CA" dirty="0"/>
              <a:t>picture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1246720" y="2080486"/>
            <a:ext cx="4329487" cy="419284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baseline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  <a:lvl2pPr marL="628650" indent="-171450"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2pPr>
            <a:lvl3pPr marL="1085850" indent="-171450"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3pPr>
            <a:lvl4pPr marL="15430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4pPr>
            <a:lvl5pPr marL="20002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5pPr>
          </a:lstStyle>
          <a:p>
            <a:pPr lvl="0"/>
            <a:r>
              <a:rPr lang="en-US" dirty="0"/>
              <a:t>Main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48052" y="1265146"/>
            <a:ext cx="4328155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47556" y="1631473"/>
            <a:ext cx="4328651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F26027"/>
                </a:solidFill>
                <a:latin typeface="Avenir Next LT Pro Medium"/>
                <a:cs typeface="Avenir Next LT Pro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51582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6160168" cy="6348564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latin typeface="AvenirNext LT Pro"/>
              </a:defRPr>
            </a:lvl1pPr>
          </a:lstStyle>
          <a:p>
            <a:r>
              <a:rPr lang="en-CA" dirty="0"/>
              <a:t>picture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529012" y="2080486"/>
            <a:ext cx="5235724" cy="419284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baseline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  <a:lvl2pPr marL="628650" indent="-171450"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2pPr>
            <a:lvl3pPr marL="1085850" indent="-171450"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3pPr>
            <a:lvl4pPr marL="15430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4pPr>
            <a:lvl5pPr marL="20002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5pPr>
          </a:lstStyle>
          <a:p>
            <a:pPr lvl="0"/>
            <a:r>
              <a:rPr lang="en-US" dirty="0"/>
              <a:t>Main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530344" y="1265146"/>
            <a:ext cx="5234113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6529848" y="1631473"/>
            <a:ext cx="5234713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F26027"/>
                </a:solidFill>
                <a:latin typeface="Avenir Next LT Pro Medium"/>
                <a:cs typeface="Avenir Next LT Pro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69012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0"/>
          <a:stretch/>
        </p:blipFill>
        <p:spPr>
          <a:xfrm>
            <a:off x="-4957" y="150127"/>
            <a:ext cx="2162342" cy="6049369"/>
          </a:xfrm>
          <a:prstGeom prst="rect">
            <a:avLst/>
          </a:prstGeom>
        </p:spPr>
      </p:pic>
      <p:sp>
        <p:nvSpPr>
          <p:cNvPr id="5" name="Table Placeholder 4"/>
          <p:cNvSpPr>
            <a:spLocks noGrp="1"/>
          </p:cNvSpPr>
          <p:nvPr>
            <p:ph type="tbl" sz="quarter" idx="21"/>
          </p:nvPr>
        </p:nvSpPr>
        <p:spPr>
          <a:xfrm>
            <a:off x="1247775" y="1817688"/>
            <a:ext cx="9648825" cy="37417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CA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47775" y="881424"/>
            <a:ext cx="9648825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47279" y="1247751"/>
            <a:ext cx="9649931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F26027"/>
                </a:solidFill>
                <a:latin typeface="Avenir Next LT Pro Medium"/>
                <a:cs typeface="Avenir Next LT Pro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4820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957" y="6347506"/>
            <a:ext cx="12192000" cy="510494"/>
            <a:chOff x="-1474131" y="6348564"/>
            <a:chExt cx="12192000" cy="510494"/>
          </a:xfrm>
        </p:grpSpPr>
        <p:sp>
          <p:nvSpPr>
            <p:cNvPr id="8" name="Rectangle 7"/>
            <p:cNvSpPr/>
            <p:nvPr userDrawn="1"/>
          </p:nvSpPr>
          <p:spPr>
            <a:xfrm>
              <a:off x="-1474131" y="6348564"/>
              <a:ext cx="12192000" cy="510494"/>
            </a:xfrm>
            <a:prstGeom prst="rect">
              <a:avLst/>
            </a:prstGeom>
            <a:solidFill>
              <a:srgbClr val="2C2C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1780" y="6392290"/>
              <a:ext cx="2301776" cy="419684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11235558" y="6432330"/>
            <a:ext cx="846083" cy="457200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86A8F-C785-4F23-9A96-E9B7EE9D8A79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F26027"/>
                </a:solidFill>
                <a:effectLst/>
                <a:uLnTx/>
                <a:uFillTx/>
                <a:latin typeface="AvenirNext LT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26027"/>
              </a:solidFill>
              <a:effectLst/>
              <a:uLnTx/>
              <a:uFillTx/>
              <a:latin typeface="AvenirNext LT Pro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8" r:id="rId2"/>
    <p:sldLayoutId id="2147483688" r:id="rId3"/>
    <p:sldLayoutId id="2147483689" r:id="rId4"/>
    <p:sldLayoutId id="2147483672" r:id="rId5"/>
    <p:sldLayoutId id="2147483700" r:id="rId6"/>
    <p:sldLayoutId id="2147483699" r:id="rId7"/>
    <p:sldLayoutId id="2147483683" r:id="rId8"/>
    <p:sldLayoutId id="2147483693" r:id="rId9"/>
    <p:sldLayoutId id="2147483691" r:id="rId10"/>
    <p:sldLayoutId id="2147483702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85" userDrawn="1">
          <p15:clr>
            <a:srgbClr val="F26B43"/>
          </p15:clr>
        </p15:guide>
        <p15:guide id="2" pos="6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1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aro.com/vmware/powercli-script-deploy-vms-and-configure-the-guest-os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y.vmware.com/web/vmware/evalcenter?p=converter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ltaro.com/vm-backup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hyperlink" Target="http://www.altaro.com/vm-backup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aro.com/hyper-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hyperlink" Target="http://www.altaro.com/hyper-v/sign-up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hyperlink" Target="http://www.altaro.com/vm-backup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mware.com/resources/compatibility/search.php?form=OPRTSD&amp;pc=OPE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How to Migrate to VMware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/>
              <a:t>for Hyper-V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126824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578"/>
            <a:ext cx="5034210" cy="294019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800" dirty="0"/>
              <a:t>3 Different Management Tools Possible</a:t>
            </a:r>
          </a:p>
          <a:p>
            <a:r>
              <a:rPr lang="en-US" sz="1800" dirty="0"/>
              <a:t>vSphere Host Client for Single Stand Alone Hosts</a:t>
            </a:r>
          </a:p>
          <a:p>
            <a:r>
              <a:rPr lang="en-US" sz="1800" dirty="0" err="1"/>
              <a:t>vCenter</a:t>
            </a:r>
            <a:r>
              <a:rPr lang="en-US" sz="1800" dirty="0"/>
              <a:t> for vSphere Clusters of all sizes</a:t>
            </a:r>
          </a:p>
          <a:p>
            <a:r>
              <a:rPr lang="en-US" sz="1800" dirty="0" err="1"/>
              <a:t>PowerCLI</a:t>
            </a:r>
            <a:r>
              <a:rPr lang="en-US" sz="1800" dirty="0"/>
              <a:t> – A VMware PowerShell Module</a:t>
            </a:r>
          </a:p>
          <a:p>
            <a:r>
              <a:rPr lang="en-US" sz="1800" dirty="0"/>
              <a:t>Can be Managed by SCVMM for multi-hypervisor deployments.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000" dirty="0"/>
              <a:t>Managing VMware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600" dirty="0"/>
              <a:t>It’s a bit different than Hyper-V, and a bit easier…</a:t>
            </a:r>
          </a:p>
        </p:txBody>
      </p:sp>
    </p:spTree>
    <p:extLst>
      <p:ext uri="{BB962C8B-B14F-4D97-AF65-F5344CB8AC3E}">
        <p14:creationId xmlns:p14="http://schemas.microsoft.com/office/powerpoint/2010/main" val="3544536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37238" y="2579147"/>
            <a:ext cx="6783840" cy="547688"/>
          </a:xfrm>
        </p:spPr>
        <p:txBody>
          <a:bodyPr/>
          <a:lstStyle/>
          <a:p>
            <a:r>
              <a:rPr lang="en-CA" dirty="0"/>
              <a:t>Demo: Management Tools for vSphere</a:t>
            </a:r>
          </a:p>
        </p:txBody>
      </p:sp>
    </p:spTree>
    <p:extLst>
      <p:ext uri="{BB962C8B-B14F-4D97-AF65-F5344CB8AC3E}">
        <p14:creationId xmlns:p14="http://schemas.microsoft.com/office/powerpoint/2010/main" val="10698096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8" y="1267578"/>
            <a:ext cx="4614673" cy="294019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800" dirty="0"/>
              <a:t>Script shows you how to use </a:t>
            </a:r>
            <a:r>
              <a:rPr lang="en-US" sz="1800" dirty="0" err="1"/>
              <a:t>PowerCLI</a:t>
            </a:r>
            <a:r>
              <a:rPr lang="en-US" sz="1800" dirty="0"/>
              <a:t> and vSphere to deploy entire workloads</a:t>
            </a:r>
          </a:p>
          <a:p>
            <a:r>
              <a:rPr lang="en-US" sz="1800" dirty="0"/>
              <a:t>Designed for beginners with very sequential coding</a:t>
            </a:r>
          </a:p>
          <a:p>
            <a:r>
              <a:rPr lang="en-US" sz="1800" dirty="0"/>
              <a:t>Heavily Documented to help you understand what is happening in each section</a:t>
            </a:r>
          </a:p>
          <a:p>
            <a:r>
              <a:rPr lang="en-US" sz="1800" dirty="0"/>
              <a:t>Learn more below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http://www.altaro.com/vmware/powercli-script-deploy-vms-and-configure-the-guest-os/</a:t>
            </a:r>
            <a:r>
              <a:rPr lang="en-US" sz="1800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000" dirty="0"/>
              <a:t>Interested in more </a:t>
            </a:r>
            <a:r>
              <a:rPr lang="en-US" sz="2000" dirty="0" err="1"/>
              <a:t>PowerCLI</a:t>
            </a:r>
            <a:r>
              <a:rPr lang="en-US" sz="2000" dirty="0"/>
              <a:t> Goodness?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600" dirty="0"/>
              <a:t>Take this! It’s Dangerous to go alone!</a:t>
            </a:r>
          </a:p>
        </p:txBody>
      </p:sp>
    </p:spTree>
    <p:extLst>
      <p:ext uri="{BB962C8B-B14F-4D97-AF65-F5344CB8AC3E}">
        <p14:creationId xmlns:p14="http://schemas.microsoft.com/office/powerpoint/2010/main" val="22889990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170613" y="2588672"/>
            <a:ext cx="6783840" cy="547688"/>
          </a:xfrm>
        </p:spPr>
        <p:txBody>
          <a:bodyPr/>
          <a:lstStyle/>
          <a:p>
            <a:r>
              <a:rPr lang="en-CA" dirty="0"/>
              <a:t>Migration Utilities for VMware</a:t>
            </a:r>
          </a:p>
        </p:txBody>
      </p:sp>
    </p:spTree>
    <p:extLst>
      <p:ext uri="{BB962C8B-B14F-4D97-AF65-F5344CB8AC3E}">
        <p14:creationId xmlns:p14="http://schemas.microsoft.com/office/powerpoint/2010/main" val="380742619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6823CD-CA4C-44B5-BBB2-3AA0A657BB20}"/>
              </a:ext>
            </a:extLst>
          </p:cNvPr>
          <p:cNvSpPr/>
          <p:nvPr/>
        </p:nvSpPr>
        <p:spPr>
          <a:xfrm>
            <a:off x="6059153" y="505519"/>
            <a:ext cx="5991726" cy="40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865720" y="1423261"/>
            <a:ext cx="4329487" cy="4192840"/>
          </a:xfrm>
        </p:spPr>
        <p:txBody>
          <a:bodyPr/>
          <a:lstStyle/>
          <a:p>
            <a:r>
              <a:rPr lang="en-US" sz="1800" dirty="0"/>
              <a:t>Free to download and use</a:t>
            </a:r>
          </a:p>
          <a:p>
            <a:r>
              <a:rPr lang="en-US" sz="1800" dirty="0"/>
              <a:t>Utility can be used for the vast majority of conversion tasks</a:t>
            </a:r>
          </a:p>
          <a:p>
            <a:r>
              <a:rPr lang="en-US" sz="1800" dirty="0"/>
              <a:t>Can be run on the local machine, or against a remote machine</a:t>
            </a:r>
          </a:p>
          <a:p>
            <a:r>
              <a:rPr lang="en-US" sz="1800" dirty="0"/>
              <a:t>Can be setup in a client-server-agent fashion for more complex conversion jobs</a:t>
            </a:r>
          </a:p>
          <a:p>
            <a:r>
              <a:rPr lang="en-US" sz="1800" dirty="0"/>
              <a:t>Will automatically convert the machine directly into a VMware VM on a running </a:t>
            </a:r>
            <a:r>
              <a:rPr lang="en-US" sz="1800" dirty="0" err="1"/>
              <a:t>ESXi</a:t>
            </a:r>
            <a:r>
              <a:rPr lang="en-US" sz="1800" dirty="0"/>
              <a:t> host.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65720" y="621731"/>
            <a:ext cx="4396091" cy="360363"/>
          </a:xfrm>
        </p:spPr>
        <p:txBody>
          <a:bodyPr/>
          <a:lstStyle/>
          <a:p>
            <a:r>
              <a:rPr lang="en-US" sz="2000" dirty="0"/>
              <a:t>VMware vSphere Converter Standalone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866556" y="974248"/>
            <a:ext cx="4328651" cy="360363"/>
          </a:xfrm>
        </p:spPr>
        <p:txBody>
          <a:bodyPr/>
          <a:lstStyle/>
          <a:p>
            <a:r>
              <a:rPr lang="en-US" dirty="0"/>
              <a:t>Great Tool Provided by VMware for Conversions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98" y="801912"/>
            <a:ext cx="5597036" cy="342165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915025" y="0"/>
            <a:ext cx="21091" cy="6362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A4F2C1-4C02-462E-B7E9-4E7D85CA2ECC}"/>
              </a:ext>
            </a:extLst>
          </p:cNvPr>
          <p:cNvSpPr txBox="1"/>
          <p:nvPr/>
        </p:nvSpPr>
        <p:spPr>
          <a:xfrm>
            <a:off x="6371188" y="4580551"/>
            <a:ext cx="590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https://my.vmware.com/web/vmware/evalcenter?p=converter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69411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000" dirty="0"/>
              <a:t>Alternatives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vSphere Converter Standalone works in the vast majority of cases, but if you need more….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800" dirty="0"/>
              <a:t>3</a:t>
            </a:r>
            <a:r>
              <a:rPr lang="en-US" sz="1800" baseline="30000" dirty="0"/>
              <a:t>rd</a:t>
            </a:r>
            <a:r>
              <a:rPr lang="en-US" sz="1800" dirty="0"/>
              <a:t> Party Conversion Utilities </a:t>
            </a:r>
          </a:p>
          <a:p>
            <a:r>
              <a:rPr lang="en-US" sz="1800" dirty="0"/>
              <a:t>If the workload is easily movable (such as AD), consider just migrating the workload.</a:t>
            </a:r>
          </a:p>
          <a:p>
            <a:r>
              <a:rPr lang="en-US" sz="1800" dirty="0"/>
              <a:t>If file based, consider scripted copy jobs and/or distributed filesystems and replication.   </a:t>
            </a:r>
          </a:p>
        </p:txBody>
      </p:sp>
    </p:spTree>
    <p:extLst>
      <p:ext uri="{BB962C8B-B14F-4D97-AF65-F5344CB8AC3E}">
        <p14:creationId xmlns:p14="http://schemas.microsoft.com/office/powerpoint/2010/main" val="391472969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37238" y="2579147"/>
            <a:ext cx="6783840" cy="547688"/>
          </a:xfrm>
        </p:spPr>
        <p:txBody>
          <a:bodyPr/>
          <a:lstStyle/>
          <a:p>
            <a:r>
              <a:rPr lang="en-CA" dirty="0"/>
              <a:t>Demo: vSphere Converter Standalone</a:t>
            </a:r>
          </a:p>
        </p:txBody>
      </p:sp>
    </p:spTree>
    <p:extLst>
      <p:ext uri="{BB962C8B-B14F-4D97-AF65-F5344CB8AC3E}">
        <p14:creationId xmlns:p14="http://schemas.microsoft.com/office/powerpoint/2010/main" val="400334693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err="1"/>
              <a:t>Altaro</a:t>
            </a:r>
            <a:r>
              <a:rPr lang="en-GB" dirty="0"/>
              <a:t> VM Backup v7.1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Virtual backup trusted by 30,000+ SMBs and 6,000+ IT Resellers and MSPs</a:t>
            </a:r>
            <a:endParaRPr lang="en-GB" dirty="0"/>
          </a:p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1247556" y="1960153"/>
            <a:ext cx="9649045" cy="1750201"/>
          </a:xfrm>
        </p:spPr>
        <p:txBody>
          <a:bodyPr/>
          <a:lstStyle/>
          <a:p>
            <a:r>
              <a:rPr lang="en-GB" sz="1400" b="1" dirty="0"/>
              <a:t>Efficient backup setup </a:t>
            </a:r>
            <a:r>
              <a:rPr lang="en-GB" sz="1400" dirty="0"/>
              <a:t>– Easy &amp; quick to setup and use</a:t>
            </a:r>
          </a:p>
          <a:p>
            <a:r>
              <a:rPr lang="en-GB" sz="1400" b="1" dirty="0"/>
              <a:t>Full control of your backups</a:t>
            </a:r>
            <a:r>
              <a:rPr lang="en-GB" sz="1400" dirty="0"/>
              <a:t> – Powerful, flexible and easy to scale</a:t>
            </a:r>
          </a:p>
          <a:p>
            <a:r>
              <a:rPr lang="en-GB" sz="1400" b="1" dirty="0"/>
              <a:t>Praise-winning Support</a:t>
            </a:r>
          </a:p>
          <a:p>
            <a:r>
              <a:rPr lang="en-GB" sz="1400" b="1" dirty="0"/>
              <a:t>Best storage savings in the industry</a:t>
            </a:r>
          </a:p>
          <a:p>
            <a:endParaRPr lang="en-GB" sz="1400" dirty="0"/>
          </a:p>
        </p:txBody>
      </p:sp>
      <p:pic>
        <p:nvPicPr>
          <p:cNvPr id="11" name="Picture 2" descr="http://www.altaro.com/images/v7-bad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844" y="1054678"/>
            <a:ext cx="1234921" cy="5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12" y="2326480"/>
            <a:ext cx="3244346" cy="36770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376" y="3197255"/>
            <a:ext cx="2305529" cy="17841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1247556" y="5503214"/>
            <a:ext cx="5186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For more info &amp; 30-day trial: </a:t>
            </a:r>
            <a:r>
              <a:rPr lang="en-GB" b="1" dirty="0">
                <a:hlinkClick r:id="rId6"/>
              </a:rPr>
              <a:t>altaro.com/</a:t>
            </a:r>
            <a:r>
              <a:rPr lang="en-GB" b="1" dirty="0" err="1">
                <a:hlinkClick r:id="rId6"/>
              </a:rPr>
              <a:t>vm</a:t>
            </a:r>
            <a:r>
              <a:rPr lang="en-GB" b="1" dirty="0">
                <a:hlinkClick r:id="rId6"/>
              </a:rPr>
              <a:t>-backup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1612417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err="1"/>
              <a:t>Altaro</a:t>
            </a:r>
            <a:r>
              <a:rPr lang="en-GB" dirty="0"/>
              <a:t> VM Backup v7.1 – Quick demo</a:t>
            </a:r>
          </a:p>
        </p:txBody>
      </p:sp>
      <p:pic>
        <p:nvPicPr>
          <p:cNvPr id="11" name="Picture 2" descr="http://www.altaro.com/images/v7-bad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942" y="974639"/>
            <a:ext cx="1234921" cy="5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7556" y="5503214"/>
            <a:ext cx="5186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For more info &amp; 30-day trial: </a:t>
            </a:r>
            <a:r>
              <a:rPr lang="en-GB" b="1" dirty="0">
                <a:hlinkClick r:id="rId4"/>
              </a:rPr>
              <a:t>altaro.com/</a:t>
            </a:r>
            <a:r>
              <a:rPr lang="en-GB" b="1" dirty="0" err="1">
                <a:hlinkClick r:id="rId4"/>
              </a:rPr>
              <a:t>vm</a:t>
            </a:r>
            <a:r>
              <a:rPr lang="en-GB" b="1" dirty="0">
                <a:hlinkClick r:id="rId4"/>
              </a:rPr>
              <a:t>-backup</a:t>
            </a:r>
            <a:endParaRPr lang="en-GB" b="1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247556" y="1260926"/>
            <a:ext cx="9648755" cy="360363"/>
          </a:xfrm>
        </p:spPr>
        <p:txBody>
          <a:bodyPr/>
          <a:lstStyle/>
          <a:p>
            <a:r>
              <a:rPr lang="en-US" dirty="0"/>
              <a:t>Virtual backup trusted by 30,000+ SMBs and 6,000+ IT Resellers and MSPs</a:t>
            </a:r>
            <a:endParaRPr lang="en-GB" dirty="0"/>
          </a:p>
          <a:p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490" r="820" b="13504"/>
          <a:stretch/>
        </p:blipFill>
        <p:spPr>
          <a:xfrm>
            <a:off x="3241141" y="1784327"/>
            <a:ext cx="6220235" cy="3418559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309695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LIVE Q&amp;A!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247556" y="1260926"/>
            <a:ext cx="9648755" cy="360363"/>
          </a:xfrm>
        </p:spPr>
        <p:txBody>
          <a:bodyPr/>
          <a:lstStyle/>
          <a:p>
            <a:r>
              <a:rPr lang="en-GB" dirty="0"/>
              <a:t>Your turn: Time to answer your questions!</a:t>
            </a:r>
          </a:p>
          <a:p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1247556" y="1960153"/>
            <a:ext cx="9649045" cy="2838184"/>
          </a:xfrm>
        </p:spPr>
        <p:txBody>
          <a:bodyPr/>
          <a:lstStyle/>
          <a:p>
            <a:r>
              <a:rPr lang="en-GB" sz="1400" b="1" dirty="0"/>
              <a:t>What questions do you have on today’s topic?</a:t>
            </a:r>
            <a:r>
              <a:rPr lang="en-GB" sz="1400" dirty="0"/>
              <a:t> Type your questions in the “Questions” box in </a:t>
            </a:r>
            <a:r>
              <a:rPr lang="en-GB" sz="1400" dirty="0" err="1"/>
              <a:t>GoToWebinar</a:t>
            </a:r>
            <a:endParaRPr lang="en-GB" sz="1300" b="1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r>
              <a:rPr lang="en-GB" sz="1400" b="1" dirty="0"/>
              <a:t>Reminder</a:t>
            </a:r>
          </a:p>
          <a:p>
            <a:pPr lvl="1"/>
            <a:r>
              <a:rPr lang="en-GB" sz="1300" dirty="0"/>
              <a:t>Any questions we can’t tackle today will be answered in an upcoming blog post on our Hyper-V blog: </a:t>
            </a:r>
            <a:r>
              <a:rPr lang="en-GB" sz="1300" b="1" dirty="0">
                <a:hlinkClick r:id="rId3"/>
              </a:rPr>
              <a:t>www.altaro.com/hyper-v/</a:t>
            </a:r>
            <a:endParaRPr lang="en-GB" sz="1300" b="1" dirty="0"/>
          </a:p>
          <a:p>
            <a:pPr lvl="1"/>
            <a:r>
              <a:rPr lang="en-GB" sz="1300" dirty="0"/>
              <a:t>Want to be notified when that’s published? Sign up for email updates here: </a:t>
            </a:r>
            <a:r>
              <a:rPr lang="en-GB" sz="1300" b="1" dirty="0">
                <a:hlinkClick r:id="rId4"/>
              </a:rPr>
              <a:t>www.altaro.com/hyper-v/sign-up/</a:t>
            </a:r>
            <a:r>
              <a:rPr lang="en-GB" sz="1300" b="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81" r="951"/>
          <a:stretch/>
        </p:blipFill>
        <p:spPr>
          <a:xfrm>
            <a:off x="4420053" y="2679251"/>
            <a:ext cx="2552701" cy="170497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3690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CA" dirty="0"/>
              <a:t>Introductions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vSphere Architecture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CA" dirty="0"/>
              <a:t>Key Differences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CA" dirty="0"/>
              <a:t>Management Tools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CA" dirty="0"/>
              <a:t>Management Tool Demos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CA" dirty="0"/>
              <a:t>vSphere Converter Standalone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CA" dirty="0"/>
              <a:t>2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CA" dirty="0"/>
              <a:t>3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CA" dirty="0"/>
              <a:t>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CA" dirty="0"/>
              <a:t>4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CA" dirty="0"/>
              <a:t>6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7222611" y="5273615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228600" indent="-22860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C3C3C"/>
                </a:solidFill>
                <a:latin typeface="Avenir Next LT Pro Medium"/>
                <a:ea typeface="+mn-ea"/>
                <a:cs typeface="Avenir Next LT Pro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7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7786833" y="5267586"/>
            <a:ext cx="2905183" cy="360362"/>
          </a:xfrm>
        </p:spPr>
        <p:txBody>
          <a:bodyPr/>
          <a:lstStyle/>
          <a:p>
            <a:r>
              <a:rPr lang="en-CA" dirty="0"/>
              <a:t>Q &amp; A and Wrap-Up</a:t>
            </a:r>
          </a:p>
        </p:txBody>
      </p:sp>
    </p:spTree>
    <p:extLst>
      <p:ext uri="{BB962C8B-B14F-4D97-AF65-F5344CB8AC3E}">
        <p14:creationId xmlns:p14="http://schemas.microsoft.com/office/powerpoint/2010/main" val="567294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83937" y="3155156"/>
            <a:ext cx="4671587" cy="547688"/>
          </a:xfrm>
        </p:spPr>
        <p:txBody>
          <a:bodyPr/>
          <a:lstStyle/>
          <a:p>
            <a:r>
              <a:rPr lang="en-CA" dirty="0"/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19528475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About your host: Andy </a:t>
            </a:r>
            <a:r>
              <a:rPr lang="en-GB" dirty="0" err="1"/>
              <a:t>Syrewicze</a:t>
            </a:r>
            <a:endParaRPr lang="en-GB" dirty="0"/>
          </a:p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Technical Evangelist &amp; Microsoft Cloud and </a:t>
            </a:r>
            <a:r>
              <a:rPr lang="en-GB" dirty="0" err="1"/>
              <a:t>Datacenter</a:t>
            </a:r>
            <a:r>
              <a:rPr lang="en-GB" dirty="0"/>
              <a:t> Management (Hyper-V) MVP</a:t>
            </a:r>
          </a:p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3938954" y="1960153"/>
            <a:ext cx="6957647" cy="1750201"/>
          </a:xfrm>
        </p:spPr>
        <p:txBody>
          <a:bodyPr/>
          <a:lstStyle/>
          <a:p>
            <a:r>
              <a:rPr lang="en-US" sz="1400" dirty="0"/>
              <a:t>Technical Evangelist for </a:t>
            </a:r>
            <a:r>
              <a:rPr lang="en-US" sz="1400" dirty="0" err="1"/>
              <a:t>Altaro</a:t>
            </a:r>
            <a:r>
              <a:rPr lang="en-US" sz="1400" dirty="0"/>
              <a:t> Software</a:t>
            </a:r>
          </a:p>
          <a:p>
            <a:r>
              <a:rPr lang="en-US" sz="1400" dirty="0"/>
              <a:t>14+ Years providing technology solutions across several industry verticals </a:t>
            </a:r>
          </a:p>
          <a:p>
            <a:r>
              <a:rPr lang="en-US" sz="1400" dirty="0"/>
              <a:t>Main focus: Virtualization, Cloud Services and the Microsoft Server Stack, with an emphasis on Hyper-V and VMware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6"/>
          <a:stretch/>
        </p:blipFill>
        <p:spPr>
          <a:xfrm>
            <a:off x="1978475" y="1960153"/>
            <a:ext cx="1242609" cy="13009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18" y="3936232"/>
            <a:ext cx="871721" cy="1368151"/>
          </a:xfrm>
          <a:prstGeom prst="rect">
            <a:avLst/>
          </a:prstGeom>
        </p:spPr>
      </p:pic>
      <p:pic>
        <p:nvPicPr>
          <p:cNvPr id="102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54" y="4047112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8061" y="4165331"/>
            <a:ext cx="1265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@</a:t>
            </a:r>
            <a:r>
              <a:rPr lang="en-GB" sz="1600" dirty="0" err="1"/>
              <a:t>asyrewicze</a:t>
            </a:r>
            <a:endParaRPr lang="en-US" sz="1600" dirty="0"/>
          </a:p>
        </p:txBody>
      </p:sp>
      <p:pic>
        <p:nvPicPr>
          <p:cNvPr id="1028" name="Picture 4" descr="https://maxcdn.icons8.com/Share/icon/Logos/wordpress16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54" y="465057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8061" y="4620308"/>
            <a:ext cx="2388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www.altaro.com/hyper-v/</a:t>
            </a:r>
            <a:br>
              <a:rPr lang="en-GB" sz="1600" dirty="0"/>
            </a:br>
            <a:r>
              <a:rPr lang="en-GB" sz="1600" dirty="0"/>
              <a:t>www.altaro.com/vmware/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91386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246720" y="1709939"/>
            <a:ext cx="9649881" cy="1522148"/>
          </a:xfrm>
        </p:spPr>
        <p:txBody>
          <a:bodyPr/>
          <a:lstStyle/>
          <a:p>
            <a:r>
              <a:rPr lang="en-GB" sz="1600" dirty="0" err="1"/>
              <a:t>Altaro</a:t>
            </a:r>
            <a:r>
              <a:rPr lang="en-GB" sz="1600" dirty="0"/>
              <a:t> is a fast-growing developer of user-friendly backup solutions for small and mid-market businesses.</a:t>
            </a:r>
          </a:p>
          <a:p>
            <a:r>
              <a:rPr lang="en-GB" sz="1600" dirty="0"/>
              <a:t>Virtual Backup trusted by 30,000+ Customers and 6,000+ Partners and MSPs worldwide.</a:t>
            </a:r>
          </a:p>
          <a:p>
            <a:endParaRPr lang="en-GB" sz="1600" dirty="0"/>
          </a:p>
          <a:p>
            <a:r>
              <a:rPr lang="en-GB" sz="1600" dirty="0"/>
              <a:t>Flagship product: </a:t>
            </a:r>
            <a:r>
              <a:rPr lang="en-GB" sz="1600" dirty="0" err="1"/>
              <a:t>Altaro</a:t>
            </a:r>
            <a:r>
              <a:rPr lang="en-GB" sz="1600" dirty="0"/>
              <a:t> VM Backup – </a:t>
            </a:r>
            <a:r>
              <a:rPr lang="en-GB" sz="1600" b="1" dirty="0">
                <a:hlinkClick r:id="rId2"/>
              </a:rPr>
              <a:t>altaro.com/</a:t>
            </a:r>
            <a:r>
              <a:rPr lang="en-GB" sz="1600" b="1" dirty="0" err="1">
                <a:hlinkClick r:id="rId2"/>
              </a:rPr>
              <a:t>vm</a:t>
            </a:r>
            <a:r>
              <a:rPr lang="en-GB" sz="1600" b="1" dirty="0">
                <a:hlinkClick r:id="rId2"/>
              </a:rPr>
              <a:t>-backup</a:t>
            </a:r>
            <a:endParaRPr lang="en-GB" sz="16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About </a:t>
            </a:r>
            <a:r>
              <a:rPr lang="en-GB" dirty="0" err="1"/>
              <a:t>Altaro</a:t>
            </a:r>
            <a:r>
              <a:rPr lang="en-GB" dirty="0"/>
              <a:t> Software</a:t>
            </a:r>
          </a:p>
        </p:txBody>
      </p:sp>
      <p:pic>
        <p:nvPicPr>
          <p:cNvPr id="5" name="Picture 2" descr="http://www.altaro.com/images/v7-bad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30" y="3120453"/>
            <a:ext cx="1234921" cy="5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87" y="4224110"/>
            <a:ext cx="2032760" cy="187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67" y="4442069"/>
            <a:ext cx="500878" cy="102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0" y="4656107"/>
            <a:ext cx="2081312" cy="428398"/>
          </a:xfrm>
          <a:prstGeom prst="rect">
            <a:avLst/>
          </a:prstGeom>
        </p:spPr>
      </p:pic>
      <p:pic>
        <p:nvPicPr>
          <p:cNvPr id="11" name="Picture 10" descr="Windows_certified.png"/>
          <p:cNvPicPr>
            <a:picLocks/>
          </p:cNvPicPr>
          <p:nvPr/>
        </p:nvPicPr>
        <p:blipFill>
          <a:blip r:embed="rId7" cstate="print"/>
          <a:srcRect l="50361" r="-2309"/>
          <a:stretch>
            <a:fillRect/>
          </a:stretch>
        </p:blipFill>
        <p:spPr>
          <a:xfrm>
            <a:off x="1246720" y="5168430"/>
            <a:ext cx="594066" cy="685802"/>
          </a:xfrm>
          <a:prstGeom prst="rect">
            <a:avLst/>
          </a:prstGeom>
        </p:spPr>
      </p:pic>
      <p:pic>
        <p:nvPicPr>
          <p:cNvPr id="12" name="Picture 11" descr="Windows_certified.png"/>
          <p:cNvPicPr>
            <a:picLocks/>
          </p:cNvPicPr>
          <p:nvPr/>
        </p:nvPicPr>
        <p:blipFill>
          <a:blip r:embed="rId7" cstate="print"/>
          <a:srcRect r="51919"/>
          <a:stretch>
            <a:fillRect/>
          </a:stretch>
        </p:blipFill>
        <p:spPr>
          <a:xfrm>
            <a:off x="1917048" y="5168430"/>
            <a:ext cx="549849" cy="6858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6" y="4821674"/>
            <a:ext cx="1128728" cy="10261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63" y="4995046"/>
            <a:ext cx="866393" cy="681563"/>
          </a:xfrm>
          <a:prstGeom prst="rect">
            <a:avLst/>
          </a:prstGeom>
        </p:spPr>
      </p:pic>
      <p:pic>
        <p:nvPicPr>
          <p:cNvPr id="2050" name="Picture 2" descr="http://ww1.prweb.com/prfiles/2016/10/29/13808901/gI_58866_Microsoft_WS2016_logo_10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29" y="5168430"/>
            <a:ext cx="566134" cy="6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60" y="4857617"/>
            <a:ext cx="990173" cy="9901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36" y="5925547"/>
            <a:ext cx="500878" cy="1029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74" y="4679087"/>
            <a:ext cx="1216950" cy="14369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485" y="4830724"/>
            <a:ext cx="1100582" cy="11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0040" y="2768718"/>
            <a:ext cx="6783840" cy="547688"/>
          </a:xfrm>
        </p:spPr>
        <p:txBody>
          <a:bodyPr/>
          <a:lstStyle/>
          <a:p>
            <a:r>
              <a:rPr lang="en-CA" dirty="0"/>
              <a:t>Let’s set some expectations first…..</a:t>
            </a:r>
          </a:p>
        </p:txBody>
      </p:sp>
    </p:spTree>
    <p:extLst>
      <p:ext uri="{BB962C8B-B14F-4D97-AF65-F5344CB8AC3E}">
        <p14:creationId xmlns:p14="http://schemas.microsoft.com/office/powerpoint/2010/main" val="21604238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41416" y="2712962"/>
            <a:ext cx="6783840" cy="547688"/>
          </a:xfrm>
        </p:spPr>
        <p:txBody>
          <a:bodyPr/>
          <a:lstStyle/>
          <a:p>
            <a:r>
              <a:rPr lang="en-CA" dirty="0"/>
              <a:t>Crash Course on VMware</a:t>
            </a:r>
          </a:p>
        </p:txBody>
      </p:sp>
    </p:spTree>
    <p:extLst>
      <p:ext uri="{BB962C8B-B14F-4D97-AF65-F5344CB8AC3E}">
        <p14:creationId xmlns:p14="http://schemas.microsoft.com/office/powerpoint/2010/main" val="12410106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7641" y="237642"/>
            <a:ext cx="6065003" cy="103322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Architecture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8" y="2073779"/>
            <a:ext cx="2732156" cy="3223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7" y="2073779"/>
            <a:ext cx="2294003" cy="3223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56" y="2073779"/>
            <a:ext cx="2294003" cy="3223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27" y="4090587"/>
            <a:ext cx="1824864" cy="2015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87" y="1367326"/>
            <a:ext cx="3314344" cy="165717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912533" y="2424855"/>
            <a:ext cx="1232747" cy="5996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24854" y="4917440"/>
            <a:ext cx="2481597" cy="1808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44267" y="4849707"/>
            <a:ext cx="2140431" cy="2485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12533" y="2195912"/>
            <a:ext cx="1232747" cy="1205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05438" y="2167575"/>
            <a:ext cx="1529519" cy="1398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2018" y="5296969"/>
            <a:ext cx="257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ESXi</a:t>
            </a:r>
            <a:r>
              <a:rPr lang="en-US" sz="2400" dirty="0"/>
              <a:t> Host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96817" y="5390765"/>
            <a:ext cx="257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ESXi</a:t>
            </a:r>
            <a:r>
              <a:rPr lang="en-US" sz="2400" dirty="0"/>
              <a:t> Host</a:t>
            </a:r>
          </a:p>
        </p:txBody>
      </p:sp>
      <p:sp>
        <p:nvSpPr>
          <p:cNvPr id="26" name="TextBox 25"/>
          <p:cNvSpPr txBox="1"/>
          <p:nvPr/>
        </p:nvSpPr>
        <p:spPr>
          <a:xfrm rot="19951090">
            <a:off x="3104825" y="2644919"/>
            <a:ext cx="1708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VM Traffic</a:t>
            </a:r>
          </a:p>
        </p:txBody>
      </p:sp>
      <p:sp>
        <p:nvSpPr>
          <p:cNvPr id="27" name="TextBox 26"/>
          <p:cNvSpPr txBox="1"/>
          <p:nvPr/>
        </p:nvSpPr>
        <p:spPr>
          <a:xfrm rot="237144">
            <a:off x="3065712" y="5107140"/>
            <a:ext cx="15975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I/O Traffic</a:t>
            </a:r>
          </a:p>
        </p:txBody>
      </p:sp>
      <p:sp>
        <p:nvSpPr>
          <p:cNvPr id="28" name="TextBox 27"/>
          <p:cNvSpPr txBox="1"/>
          <p:nvPr/>
        </p:nvSpPr>
        <p:spPr>
          <a:xfrm rot="21172409">
            <a:off x="7543223" y="5080267"/>
            <a:ext cx="15975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I/O Traffic</a:t>
            </a:r>
          </a:p>
        </p:txBody>
      </p:sp>
      <p:sp>
        <p:nvSpPr>
          <p:cNvPr id="29" name="TextBox 28"/>
          <p:cNvSpPr txBox="1"/>
          <p:nvPr/>
        </p:nvSpPr>
        <p:spPr>
          <a:xfrm rot="21258601">
            <a:off x="2993167" y="1918078"/>
            <a:ext cx="1893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Cluster/VM Traffic</a:t>
            </a:r>
          </a:p>
        </p:txBody>
      </p:sp>
      <p:sp>
        <p:nvSpPr>
          <p:cNvPr id="30" name="TextBox 29"/>
          <p:cNvSpPr txBox="1"/>
          <p:nvPr/>
        </p:nvSpPr>
        <p:spPr>
          <a:xfrm rot="411045">
            <a:off x="7890242" y="1998299"/>
            <a:ext cx="1893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Cluster/VM Traffic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1E0C05-5412-4D3C-BA45-9963AEAA2EE3}"/>
              </a:ext>
            </a:extLst>
          </p:cNvPr>
          <p:cNvGrpSpPr/>
          <p:nvPr/>
        </p:nvGrpSpPr>
        <p:grpSpPr>
          <a:xfrm>
            <a:off x="8158151" y="160860"/>
            <a:ext cx="2575983" cy="1650808"/>
            <a:chOff x="8158151" y="160860"/>
            <a:chExt cx="2575983" cy="1650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89C1092-0210-4019-85F7-2135603DE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1993" y="160860"/>
              <a:ext cx="844655" cy="118678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8AAA25-085C-4306-B0C3-F2C8F3EB17D3}"/>
                </a:ext>
              </a:extLst>
            </p:cNvPr>
            <p:cNvSpPr txBox="1"/>
            <p:nvPr/>
          </p:nvSpPr>
          <p:spPr>
            <a:xfrm>
              <a:off x="8158151" y="1350003"/>
              <a:ext cx="257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vCenter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17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5" grpId="0"/>
      <p:bldP spid="26" grpId="0"/>
      <p:bldP spid="26" grpId="1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932449" y="0"/>
            <a:ext cx="44605" cy="63561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E05FF3-CC71-4EB5-8634-7598C2203E42}"/>
              </a:ext>
            </a:extLst>
          </p:cNvPr>
          <p:cNvSpPr txBox="1">
            <a:spLocks/>
          </p:cNvSpPr>
          <p:nvPr/>
        </p:nvSpPr>
        <p:spPr>
          <a:xfrm>
            <a:off x="548199" y="1444867"/>
            <a:ext cx="4329487" cy="419284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kern="1200" baseline="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1pPr>
            <a:lvl2pPr marL="6286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2pPr>
            <a:lvl3pPr marL="10858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3pPr>
            <a:lvl4pPr marL="15430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vSphere Essentials Kit</a:t>
            </a:r>
          </a:p>
          <a:p>
            <a:pPr lvl="1"/>
            <a:r>
              <a:rPr lang="en-US" sz="1700" dirty="0"/>
              <a:t>Best for Small Installations max of three 2-CPU Hosts</a:t>
            </a:r>
          </a:p>
          <a:p>
            <a:pPr lvl="1"/>
            <a:r>
              <a:rPr lang="en-US" sz="1700" dirty="0"/>
              <a:t>Includes all the common stuff, </a:t>
            </a:r>
            <a:r>
              <a:rPr lang="en-US" sz="1700" dirty="0" err="1"/>
              <a:t>vMotion</a:t>
            </a:r>
            <a:r>
              <a:rPr lang="en-US" sz="1700" dirty="0"/>
              <a:t>, HA….</a:t>
            </a:r>
            <a:r>
              <a:rPr lang="en-US" sz="1700" dirty="0" err="1"/>
              <a:t>etc</a:t>
            </a:r>
            <a:r>
              <a:rPr lang="en-US" sz="1700" dirty="0"/>
              <a:t>..etc.</a:t>
            </a:r>
          </a:p>
          <a:p>
            <a:r>
              <a:rPr lang="en-US" sz="1800" dirty="0"/>
              <a:t>vSphere Standard</a:t>
            </a:r>
          </a:p>
          <a:p>
            <a:pPr lvl="1"/>
            <a:r>
              <a:rPr lang="en-US" sz="1700" dirty="0"/>
              <a:t>Common Entry point for organizations with 4+ Hosts</a:t>
            </a:r>
          </a:p>
          <a:p>
            <a:pPr lvl="1"/>
            <a:r>
              <a:rPr lang="en-US" sz="1700" dirty="0"/>
              <a:t>Includes things like Storage </a:t>
            </a:r>
            <a:r>
              <a:rPr lang="en-US" sz="1700" dirty="0" err="1"/>
              <a:t>vMotion</a:t>
            </a:r>
            <a:r>
              <a:rPr lang="en-US" sz="1700" dirty="0"/>
              <a:t>, Fault Tolerance, and </a:t>
            </a:r>
            <a:r>
              <a:rPr lang="en-US" sz="1700" dirty="0" err="1"/>
              <a:t>VVols</a:t>
            </a:r>
            <a:endParaRPr lang="en-US" sz="1700" dirty="0"/>
          </a:p>
          <a:p>
            <a:r>
              <a:rPr lang="en-US" sz="1800" dirty="0"/>
              <a:t>vSphere Enterprise Plus</a:t>
            </a:r>
          </a:p>
          <a:p>
            <a:pPr lvl="1"/>
            <a:r>
              <a:rPr lang="en-US" sz="1700" dirty="0"/>
              <a:t>Intended for larger organizations</a:t>
            </a:r>
          </a:p>
          <a:p>
            <a:pPr lvl="1"/>
            <a:r>
              <a:rPr lang="en-US" sz="1700" dirty="0"/>
              <a:t>Includes things like container services, OpenStack, VM Encryption, DRS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5B80155-1990-48C3-859A-99FAF1CDA0CB}"/>
              </a:ext>
            </a:extLst>
          </p:cNvPr>
          <p:cNvSpPr txBox="1">
            <a:spLocks/>
          </p:cNvSpPr>
          <p:nvPr/>
        </p:nvSpPr>
        <p:spPr>
          <a:xfrm>
            <a:off x="549531" y="629527"/>
            <a:ext cx="4328155" cy="3603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VMware Licensing Tiers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7A14860-C905-4AC3-A9F2-6AC8A1D6ED35}"/>
              </a:ext>
            </a:extLst>
          </p:cNvPr>
          <p:cNvSpPr txBox="1">
            <a:spLocks/>
          </p:cNvSpPr>
          <p:nvPr/>
        </p:nvSpPr>
        <p:spPr>
          <a:xfrm>
            <a:off x="549035" y="995854"/>
            <a:ext cx="4328651" cy="3603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 baseline="0">
                <a:solidFill>
                  <a:srgbClr val="F26027"/>
                </a:solidFill>
                <a:latin typeface="Avenir Next LT Pro Medium"/>
                <a:ea typeface="+mn-ea"/>
                <a:cs typeface="Avenir Next LT Pro Medium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needed level will depend on your needs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7A68D56-EB56-43AB-BA3B-3712EF0E3E3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30485" y="1444867"/>
            <a:ext cx="4329487" cy="4192840"/>
          </a:xfrm>
        </p:spPr>
        <p:txBody>
          <a:bodyPr/>
          <a:lstStyle/>
          <a:p>
            <a:r>
              <a:rPr lang="en-US" sz="1800" dirty="0"/>
              <a:t>Standard Edition</a:t>
            </a:r>
          </a:p>
          <a:p>
            <a:pPr lvl="1"/>
            <a:r>
              <a:rPr lang="en-US" sz="1700" dirty="0"/>
              <a:t>Complete Windows Server</a:t>
            </a:r>
          </a:p>
          <a:p>
            <a:pPr lvl="1"/>
            <a:r>
              <a:rPr lang="en-US" sz="1700" dirty="0"/>
              <a:t>Allows you to run 2 OSEs</a:t>
            </a:r>
          </a:p>
          <a:p>
            <a:r>
              <a:rPr lang="en-US" sz="1800" dirty="0"/>
              <a:t>Datacenter Edition</a:t>
            </a:r>
          </a:p>
          <a:p>
            <a:pPr lvl="1"/>
            <a:r>
              <a:rPr lang="en-US" sz="1700" dirty="0"/>
              <a:t>Complete Windows Server</a:t>
            </a:r>
          </a:p>
          <a:p>
            <a:pPr lvl="1"/>
            <a:r>
              <a:rPr lang="en-US" sz="1700" dirty="0"/>
              <a:t>Allows you to run unlimited OSEs. 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1572385-3A94-4D89-A694-E3A93162A1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31817" y="629527"/>
            <a:ext cx="4328155" cy="360363"/>
          </a:xfrm>
        </p:spPr>
        <p:txBody>
          <a:bodyPr/>
          <a:lstStyle/>
          <a:p>
            <a:r>
              <a:rPr lang="en-US" sz="2000" dirty="0"/>
              <a:t>Windows Licensing Information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4604D61-F559-408C-BD3D-1698CB8E94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31321" y="995854"/>
            <a:ext cx="4328651" cy="360363"/>
          </a:xfrm>
        </p:spPr>
        <p:txBody>
          <a:bodyPr/>
          <a:lstStyle/>
          <a:p>
            <a:r>
              <a:rPr lang="en-US" sz="1800" dirty="0"/>
              <a:t>You still have to license you Windows VMs</a:t>
            </a:r>
          </a:p>
        </p:txBody>
      </p:sp>
    </p:spTree>
    <p:extLst>
      <p:ext uri="{BB962C8B-B14F-4D97-AF65-F5344CB8AC3E}">
        <p14:creationId xmlns:p14="http://schemas.microsoft.com/office/powerpoint/2010/main" val="2945067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  <p:bldP spid="19" grpId="0" build="p"/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7521596" y="1918303"/>
            <a:ext cx="4031649" cy="25084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1245388" y="1506370"/>
            <a:ext cx="5423041" cy="3558978"/>
          </a:xfrm>
        </p:spPr>
        <p:txBody>
          <a:bodyPr/>
          <a:lstStyle/>
          <a:p>
            <a:r>
              <a:rPr lang="en-US" sz="2000" dirty="0" err="1"/>
              <a:t>vCenter</a:t>
            </a:r>
            <a:r>
              <a:rPr lang="en-US" sz="2000" dirty="0"/>
              <a:t> is Needed for Clustering!</a:t>
            </a:r>
          </a:p>
          <a:p>
            <a:r>
              <a:rPr lang="en-US" sz="2000" dirty="0"/>
              <a:t>Hardware support while good, is more strict than Hyper-V. Be sure to reference the VMware HCL at: </a:t>
            </a:r>
            <a:r>
              <a:rPr lang="en-US" sz="1000" dirty="0">
                <a:hlinkClick r:id="rId2"/>
              </a:rPr>
              <a:t>https://www.vmware.com/resources/compatibility/search.php?form=OPRTSD&amp;pc=OPER</a:t>
            </a:r>
            <a:r>
              <a:rPr lang="en-US" sz="1000" dirty="0"/>
              <a:t> </a:t>
            </a:r>
          </a:p>
          <a:p>
            <a:r>
              <a:rPr lang="en-US" sz="2000" dirty="0"/>
              <a:t>Management is nearly 100% web based via flash or HTML 5</a:t>
            </a:r>
          </a:p>
          <a:p>
            <a:r>
              <a:rPr lang="en-US" sz="2000" dirty="0"/>
              <a:t>Some features are at a cluster level as opposed to a per VM level, such as HA. </a:t>
            </a:r>
          </a:p>
          <a:p>
            <a:r>
              <a:rPr lang="en-US" sz="2000" dirty="0"/>
              <a:t>You are unable to install anything on the host directly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246720" y="785644"/>
            <a:ext cx="4328155" cy="360363"/>
          </a:xfrm>
        </p:spPr>
        <p:txBody>
          <a:bodyPr/>
          <a:lstStyle/>
          <a:p>
            <a:r>
              <a:rPr lang="en-US" sz="1800" dirty="0"/>
              <a:t>Key Differences From Hyper-V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246224" y="1146007"/>
            <a:ext cx="4328651" cy="360363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936059" y="0"/>
            <a:ext cx="33453" cy="63450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Placeholder 2"/>
          <p:cNvSpPr txBox="1">
            <a:spLocks/>
          </p:cNvSpPr>
          <p:nvPr/>
        </p:nvSpPr>
        <p:spPr>
          <a:xfrm>
            <a:off x="7617289" y="1998634"/>
            <a:ext cx="4223849" cy="3558978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kern="1200" baseline="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1pPr>
            <a:lvl2pPr marL="6286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2pPr>
            <a:lvl3pPr marL="10858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3pPr>
            <a:lvl4pPr marL="15430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128 vCPUs per VM</a:t>
            </a:r>
          </a:p>
          <a:p>
            <a:r>
              <a:rPr lang="en-US" sz="2000" dirty="0"/>
              <a:t>6TB of memory per VM</a:t>
            </a:r>
          </a:p>
          <a:p>
            <a:r>
              <a:rPr lang="en-US" sz="2000" dirty="0"/>
              <a:t>62TB VMDK Capacity</a:t>
            </a:r>
          </a:p>
          <a:p>
            <a:r>
              <a:rPr lang="en-US" sz="2000" dirty="0"/>
              <a:t>1024 VMs per Host</a:t>
            </a:r>
          </a:p>
          <a:p>
            <a:r>
              <a:rPr lang="en-US" sz="2000" dirty="0"/>
              <a:t>64 Physical Nodes Per Cluster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74F6977-09D0-43ED-BF7F-EC4D4197BC2E}"/>
              </a:ext>
            </a:extLst>
          </p:cNvPr>
          <p:cNvSpPr txBox="1">
            <a:spLocks/>
          </p:cNvSpPr>
          <p:nvPr/>
        </p:nvSpPr>
        <p:spPr>
          <a:xfrm>
            <a:off x="7521596" y="785644"/>
            <a:ext cx="4328155" cy="3603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Commonly Asked </a:t>
            </a:r>
            <a:r>
              <a:rPr lang="en-US" sz="1800" dirty="0" err="1"/>
              <a:t>ESXi</a:t>
            </a:r>
            <a:r>
              <a:rPr lang="en-US" sz="1800" dirty="0"/>
              <a:t> Config Maximums </a:t>
            </a:r>
          </a:p>
        </p:txBody>
      </p:sp>
    </p:spTree>
    <p:extLst>
      <p:ext uri="{BB962C8B-B14F-4D97-AF65-F5344CB8AC3E}">
        <p14:creationId xmlns:p14="http://schemas.microsoft.com/office/powerpoint/2010/main" val="591556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uiExpand="1" build="p"/>
      <p:bldP spid="11" grpId="0" uiExpand="1" build="p"/>
      <p:bldP spid="14" grpId="0"/>
    </p:bldLst>
  </p:timing>
</p:sld>
</file>

<file path=ppt/theme/theme1.xml><?xml version="1.0" encoding="utf-8"?>
<a:theme xmlns:a="http://schemas.openxmlformats.org/drawingml/2006/main" name="Altaro">
  <a:themeElements>
    <a:clrScheme name="Custom 3">
      <a:dk1>
        <a:srgbClr val="3C3C3C"/>
      </a:dk1>
      <a:lt1>
        <a:srgbClr val="FFFFFF"/>
      </a:lt1>
      <a:dk2>
        <a:srgbClr val="1F497D"/>
      </a:dk2>
      <a:lt2>
        <a:srgbClr val="F2F2F2"/>
      </a:lt2>
      <a:accent1>
        <a:srgbClr val="005C9C"/>
      </a:accent1>
      <a:accent2>
        <a:srgbClr val="00AEEF"/>
      </a:accent2>
      <a:accent3>
        <a:srgbClr val="8DC63F"/>
      </a:accent3>
      <a:accent4>
        <a:srgbClr val="BFBFBF"/>
      </a:accent4>
      <a:accent5>
        <a:srgbClr val="E7800F"/>
      </a:accent5>
      <a:accent6>
        <a:srgbClr val="870E9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4339</TotalTime>
  <Words>956</Words>
  <Application>Microsoft Office PowerPoint</Application>
  <PresentationFormat>Widescreen</PresentationFormat>
  <Paragraphs>133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Avenir LT Std 35 Light</vt:lpstr>
      <vt:lpstr>Avenir Next LT Pro Demi</vt:lpstr>
      <vt:lpstr>Avenir Next LT Pro Medium</vt:lpstr>
      <vt:lpstr>AvenirNext LT Pro</vt:lpstr>
      <vt:lpstr>AvenirNext LT Pro Regular</vt:lpstr>
      <vt:lpstr>Calibri</vt:lpstr>
      <vt:lpstr>Calibri Light</vt:lpstr>
      <vt:lpstr>Courier New</vt:lpstr>
      <vt:lpstr>Wingdings</vt:lpstr>
      <vt:lpstr>Altaro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VMware Architecture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Paola</dc:creator>
  <cp:lastModifiedBy>Andy Syrewicze</cp:lastModifiedBy>
  <cp:revision>264</cp:revision>
  <dcterms:created xsi:type="dcterms:W3CDTF">2013-02-11T01:13:05Z</dcterms:created>
  <dcterms:modified xsi:type="dcterms:W3CDTF">2017-06-26T20:57:40Z</dcterms:modified>
</cp:coreProperties>
</file>